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291" r:id="rId2"/>
    <p:sldId id="383" r:id="rId3"/>
    <p:sldId id="354" r:id="rId4"/>
    <p:sldId id="293" r:id="rId5"/>
    <p:sldId id="377" r:id="rId6"/>
    <p:sldId id="286" r:id="rId7"/>
    <p:sldId id="349" r:id="rId8"/>
    <p:sldId id="381" r:id="rId9"/>
    <p:sldId id="385" r:id="rId10"/>
    <p:sldId id="386" r:id="rId11"/>
    <p:sldId id="355" r:id="rId12"/>
    <p:sldId id="403" r:id="rId13"/>
    <p:sldId id="388" r:id="rId14"/>
    <p:sldId id="399" r:id="rId15"/>
    <p:sldId id="400" r:id="rId16"/>
    <p:sldId id="401" r:id="rId17"/>
    <p:sldId id="402" r:id="rId18"/>
    <p:sldId id="279" r:id="rId19"/>
    <p:sldId id="295" r:id="rId20"/>
    <p:sldId id="352" r:id="rId21"/>
    <p:sldId id="371" r:id="rId22"/>
    <p:sldId id="351" r:id="rId23"/>
    <p:sldId id="294" r:id="rId24"/>
    <p:sldId id="374" r:id="rId25"/>
    <p:sldId id="281" r:id="rId26"/>
    <p:sldId id="282" r:id="rId27"/>
    <p:sldId id="378" r:id="rId28"/>
    <p:sldId id="379" r:id="rId29"/>
    <p:sldId id="398" r:id="rId30"/>
    <p:sldId id="285" r:id="rId31"/>
    <p:sldId id="287" r:id="rId32"/>
    <p:sldId id="297" r:id="rId33"/>
    <p:sldId id="296" r:id="rId34"/>
    <p:sldId id="288" r:id="rId35"/>
    <p:sldId id="289" r:id="rId36"/>
    <p:sldId id="292" r:id="rId37"/>
    <p:sldId id="384" r:id="rId38"/>
    <p:sldId id="299" r:id="rId39"/>
    <p:sldId id="300" r:id="rId40"/>
    <p:sldId id="308" r:id="rId41"/>
    <p:sldId id="309" r:id="rId42"/>
    <p:sldId id="337" r:id="rId43"/>
    <p:sldId id="336" r:id="rId44"/>
    <p:sldId id="390" r:id="rId45"/>
    <p:sldId id="394" r:id="rId46"/>
    <p:sldId id="395" r:id="rId47"/>
    <p:sldId id="391" r:id="rId48"/>
    <p:sldId id="392" r:id="rId49"/>
    <p:sldId id="356" r:id="rId50"/>
    <p:sldId id="307" r:id="rId51"/>
    <p:sldId id="310" r:id="rId52"/>
    <p:sldId id="334" r:id="rId53"/>
    <p:sldId id="264" r:id="rId54"/>
    <p:sldId id="277" r:id="rId55"/>
    <p:sldId id="312" r:id="rId56"/>
    <p:sldId id="335" r:id="rId57"/>
    <p:sldId id="314" r:id="rId58"/>
    <p:sldId id="332" r:id="rId59"/>
    <p:sldId id="387" r:id="rId60"/>
    <p:sldId id="396" r:id="rId61"/>
    <p:sldId id="357" r:id="rId62"/>
    <p:sldId id="359" r:id="rId63"/>
    <p:sldId id="360" r:id="rId64"/>
    <p:sldId id="365" r:id="rId65"/>
    <p:sldId id="340" r:id="rId66"/>
    <p:sldId id="393" r:id="rId67"/>
    <p:sldId id="341" r:id="rId68"/>
    <p:sldId id="344" r:id="rId69"/>
    <p:sldId id="347" r:id="rId70"/>
    <p:sldId id="353" r:id="rId71"/>
    <p:sldId id="273" r:id="rId72"/>
    <p:sldId id="298" r:id="rId73"/>
    <p:sldId id="346" r:id="rId74"/>
  </p:sldIdLst>
  <p:sldSz cx="9144000" cy="6858000" type="screen4x3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E5F1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8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5D8F44-7473-45C5-BA44-11C9B18B1404}" type="doc">
      <dgm:prSet loTypeId="urn:microsoft.com/office/officeart/2008/layout/VerticalCurvedList" loCatId="list" qsTypeId="urn:microsoft.com/office/officeart/2005/8/quickstyle/3d4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B97B0CA-3084-4DCF-B5DE-B5F548F6DCD5}">
      <dgm:prSet custT="1"/>
      <dgm:spPr/>
      <dgm:t>
        <a:bodyPr/>
        <a:lstStyle/>
        <a:p>
          <a:pPr algn="just"/>
          <a:r>
            <a:rPr lang="en-US" sz="22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- </a:t>
          </a:r>
          <a:r>
            <a:rPr lang="en-US" sz="2200" b="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Phát</a:t>
          </a:r>
          <a:r>
            <a:rPr lang="en-US" sz="22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triển</a:t>
          </a:r>
          <a:r>
            <a:rPr lang="en-US" sz="22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đầy</a:t>
          </a:r>
          <a:r>
            <a:rPr lang="en-US" sz="22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đủ</a:t>
          </a:r>
          <a:r>
            <a:rPr lang="en-US" sz="22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các</a:t>
          </a:r>
          <a:r>
            <a:rPr lang="en-US" sz="22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kỹ</a:t>
          </a:r>
          <a:r>
            <a:rPr lang="en-US" sz="22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năng</a:t>
          </a:r>
          <a:r>
            <a:rPr lang="en-US" sz="22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nghe</a:t>
          </a:r>
          <a:r>
            <a:rPr lang="en-US" sz="22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nói</a:t>
          </a:r>
          <a:r>
            <a:rPr lang="en-US" sz="22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, </a:t>
          </a:r>
          <a:r>
            <a:rPr lang="en-US" sz="2200" b="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làm</a:t>
          </a:r>
          <a:r>
            <a:rPr lang="en-US" sz="22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quen</a:t>
          </a:r>
          <a:r>
            <a:rPr lang="en-US" sz="22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đọc</a:t>
          </a:r>
          <a:r>
            <a:rPr lang="en-US" sz="22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và</a:t>
          </a:r>
          <a:r>
            <a:rPr lang="en-US" sz="22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viết</a:t>
          </a:r>
          <a:r>
            <a:rPr lang="en-US" sz="22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. </a:t>
          </a:r>
          <a:r>
            <a:rPr lang="en-US" sz="2200" b="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Vì</a:t>
          </a:r>
          <a:r>
            <a:rPr lang="en-US" sz="22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trẻ</a:t>
          </a:r>
          <a:r>
            <a:rPr lang="en-US" sz="22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làm</a:t>
          </a:r>
          <a:r>
            <a:rPr lang="en-US" sz="22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quen</a:t>
          </a:r>
          <a:r>
            <a:rPr lang="en-US" sz="22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với</a:t>
          </a:r>
          <a:r>
            <a:rPr lang="en-US" sz="22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đọc</a:t>
          </a:r>
          <a:r>
            <a:rPr lang="en-US" sz="22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và</a:t>
          </a:r>
          <a:r>
            <a:rPr lang="en-US" sz="22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viết</a:t>
          </a:r>
          <a:r>
            <a:rPr lang="en-US" sz="22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không</a:t>
          </a:r>
          <a:r>
            <a:rPr lang="en-US" sz="22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đơn</a:t>
          </a:r>
          <a:r>
            <a:rPr lang="en-US" sz="22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thuần</a:t>
          </a:r>
          <a:r>
            <a:rPr lang="en-US" sz="22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tập</a:t>
          </a:r>
          <a:r>
            <a:rPr lang="en-US" sz="22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trung</a:t>
          </a:r>
          <a:r>
            <a:rPr lang="en-US" sz="22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vào</a:t>
          </a:r>
          <a:r>
            <a:rPr lang="en-US" sz="22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kỹ</a:t>
          </a:r>
          <a:r>
            <a:rPr lang="en-US" sz="22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năng</a:t>
          </a:r>
          <a:r>
            <a:rPr lang="en-US" sz="22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riêng</a:t>
          </a:r>
          <a:r>
            <a:rPr lang="en-US" sz="22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lẻ</a:t>
          </a:r>
          <a:r>
            <a:rPr lang="en-US" sz="22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. </a:t>
          </a:r>
          <a:endParaRPr lang="en-US" sz="2200" b="0" dirty="0">
            <a:solidFill>
              <a:schemeClr val="tx1"/>
            </a:solidFill>
          </a:endParaRPr>
        </a:p>
      </dgm:t>
    </dgm:pt>
    <dgm:pt modelId="{D0CFBFFC-5DBB-4D59-BD5F-94D8C9E1EA73}" type="parTrans" cxnId="{5C7D9BFD-E9FC-497B-8AB1-53001DFA2A18}">
      <dgm:prSet/>
      <dgm:spPr/>
      <dgm:t>
        <a:bodyPr/>
        <a:lstStyle/>
        <a:p>
          <a:endParaRPr lang="en-US" sz="2200">
            <a:solidFill>
              <a:schemeClr val="tx1"/>
            </a:solidFill>
          </a:endParaRPr>
        </a:p>
      </dgm:t>
    </dgm:pt>
    <dgm:pt modelId="{F8D2682F-53AD-49FC-995F-3BF7121958B9}" type="sibTrans" cxnId="{5C7D9BFD-E9FC-497B-8AB1-53001DFA2A18}">
      <dgm:prSet/>
      <dgm:spPr/>
      <dgm:t>
        <a:bodyPr/>
        <a:lstStyle/>
        <a:p>
          <a:endParaRPr lang="en-US" sz="2200">
            <a:solidFill>
              <a:schemeClr val="tx1"/>
            </a:solidFill>
          </a:endParaRPr>
        </a:p>
      </dgm:t>
    </dgm:pt>
    <dgm:pt modelId="{404ADFB1-157F-46BA-A51F-BD64105F366B}">
      <dgm:prSet custT="1"/>
      <dgm:spPr/>
      <dgm:t>
        <a:bodyPr/>
        <a:lstStyle/>
        <a:p>
          <a:pPr algn="just"/>
          <a:r>
            <a:rPr lang="en-US" sz="2200" b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- Phát triển nhu cầu, hứng thú của trẻ với việc đọc và viết. </a:t>
          </a:r>
          <a:r>
            <a:rPr lang="vi-VN" sz="2200" b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endParaRPr lang="en-US" sz="2200" b="0" dirty="0">
            <a:solidFill>
              <a:schemeClr val="tx1"/>
            </a:solidFill>
          </a:endParaRPr>
        </a:p>
      </dgm:t>
    </dgm:pt>
    <dgm:pt modelId="{C5AEAF83-8355-499E-84D9-B573681EF3A9}" type="parTrans" cxnId="{2C24F25B-762A-4014-8B16-8A987DB16188}">
      <dgm:prSet/>
      <dgm:spPr/>
      <dgm:t>
        <a:bodyPr/>
        <a:lstStyle/>
        <a:p>
          <a:endParaRPr lang="en-US" sz="2200">
            <a:solidFill>
              <a:schemeClr val="tx1"/>
            </a:solidFill>
          </a:endParaRPr>
        </a:p>
      </dgm:t>
    </dgm:pt>
    <dgm:pt modelId="{C432354C-34EE-4F7C-8F05-9D9CBCFC6ED2}" type="sibTrans" cxnId="{2C24F25B-762A-4014-8B16-8A987DB16188}">
      <dgm:prSet/>
      <dgm:spPr/>
      <dgm:t>
        <a:bodyPr/>
        <a:lstStyle/>
        <a:p>
          <a:endParaRPr lang="en-US" sz="2200">
            <a:solidFill>
              <a:schemeClr val="tx1"/>
            </a:solidFill>
          </a:endParaRPr>
        </a:p>
      </dgm:t>
    </dgm:pt>
    <dgm:pt modelId="{392627EB-B953-4E9A-8D5A-EB771A2FFA12}" type="pres">
      <dgm:prSet presAssocID="{575D8F44-7473-45C5-BA44-11C9B18B1404}" presName="Name0" presStyleCnt="0">
        <dgm:presLayoutVars>
          <dgm:chMax val="7"/>
          <dgm:chPref val="7"/>
          <dgm:dir/>
        </dgm:presLayoutVars>
      </dgm:prSet>
      <dgm:spPr/>
    </dgm:pt>
    <dgm:pt modelId="{9E4F1613-57A6-4DFF-9519-C32B828EA481}" type="pres">
      <dgm:prSet presAssocID="{575D8F44-7473-45C5-BA44-11C9B18B1404}" presName="Name1" presStyleCnt="0"/>
      <dgm:spPr/>
    </dgm:pt>
    <dgm:pt modelId="{9D2219E7-0EF8-4612-B83D-0FAEDE5B7DCB}" type="pres">
      <dgm:prSet presAssocID="{575D8F44-7473-45C5-BA44-11C9B18B1404}" presName="cycle" presStyleCnt="0"/>
      <dgm:spPr/>
    </dgm:pt>
    <dgm:pt modelId="{19117FC7-2A90-459F-9DA9-F1ED9A0E6165}" type="pres">
      <dgm:prSet presAssocID="{575D8F44-7473-45C5-BA44-11C9B18B1404}" presName="srcNode" presStyleLbl="node1" presStyleIdx="0" presStyleCnt="2"/>
      <dgm:spPr/>
    </dgm:pt>
    <dgm:pt modelId="{FCFF6A04-5613-4E5F-8AB3-B6F2D19D5AD4}" type="pres">
      <dgm:prSet presAssocID="{575D8F44-7473-45C5-BA44-11C9B18B1404}" presName="conn" presStyleLbl="parChTrans1D2" presStyleIdx="0" presStyleCnt="1"/>
      <dgm:spPr/>
    </dgm:pt>
    <dgm:pt modelId="{ED890748-BCA5-4BDB-95B2-2528F1F54C85}" type="pres">
      <dgm:prSet presAssocID="{575D8F44-7473-45C5-BA44-11C9B18B1404}" presName="extraNode" presStyleLbl="node1" presStyleIdx="0" presStyleCnt="2"/>
      <dgm:spPr/>
    </dgm:pt>
    <dgm:pt modelId="{C0440CB1-FF05-4C3F-9CE0-63EE7F49E79A}" type="pres">
      <dgm:prSet presAssocID="{575D8F44-7473-45C5-BA44-11C9B18B1404}" presName="dstNode" presStyleLbl="node1" presStyleIdx="0" presStyleCnt="2"/>
      <dgm:spPr/>
    </dgm:pt>
    <dgm:pt modelId="{920D851B-5875-4B22-9283-D01475474DEE}" type="pres">
      <dgm:prSet presAssocID="{EB97B0CA-3084-4DCF-B5DE-B5F548F6DCD5}" presName="text_1" presStyleLbl="node1" presStyleIdx="0" presStyleCnt="2" custScaleY="133943">
        <dgm:presLayoutVars>
          <dgm:bulletEnabled val="1"/>
        </dgm:presLayoutVars>
      </dgm:prSet>
      <dgm:spPr/>
    </dgm:pt>
    <dgm:pt modelId="{A20799AE-5944-4DDA-BEF0-77D334734F5E}" type="pres">
      <dgm:prSet presAssocID="{EB97B0CA-3084-4DCF-B5DE-B5F548F6DCD5}" presName="accent_1" presStyleCnt="0"/>
      <dgm:spPr/>
    </dgm:pt>
    <dgm:pt modelId="{96B76EBF-CEA8-4418-B1CE-8021738DEC7B}" type="pres">
      <dgm:prSet presAssocID="{EB97B0CA-3084-4DCF-B5DE-B5F548F6DCD5}" presName="accentRepeatNode" presStyleLbl="solidFgAcc1" presStyleIdx="0" presStyleCnt="2" custScaleX="48990" custScaleY="41813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</dgm:pt>
    <dgm:pt modelId="{BBFD3CA7-C036-4AE5-8B23-770BA55B31AB}" type="pres">
      <dgm:prSet presAssocID="{404ADFB1-157F-46BA-A51F-BD64105F366B}" presName="text_2" presStyleLbl="node1" presStyleIdx="1" presStyleCnt="2" custLinFactNeighborX="-1755" custLinFactNeighborY="-15611">
        <dgm:presLayoutVars>
          <dgm:bulletEnabled val="1"/>
        </dgm:presLayoutVars>
      </dgm:prSet>
      <dgm:spPr/>
    </dgm:pt>
    <dgm:pt modelId="{F206D088-9AAA-4218-B4E3-DF4ADDB4D530}" type="pres">
      <dgm:prSet presAssocID="{404ADFB1-157F-46BA-A51F-BD64105F366B}" presName="accent_2" presStyleCnt="0"/>
      <dgm:spPr/>
    </dgm:pt>
    <dgm:pt modelId="{0FB1EF3F-3EF0-4638-9397-141509AB1FB0}" type="pres">
      <dgm:prSet presAssocID="{404ADFB1-157F-46BA-A51F-BD64105F366B}" presName="accentRepeatNode" presStyleLbl="solidFgAcc1" presStyleIdx="1" presStyleCnt="2" custScaleX="48989" custScaleY="48496" custLinFactNeighborX="-1312" custLinFactNeighborY="-17094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</dgm:pt>
  </dgm:ptLst>
  <dgm:cxnLst>
    <dgm:cxn modelId="{4172EE1A-4A83-4871-8709-109E9BF26261}" type="presOf" srcId="{575D8F44-7473-45C5-BA44-11C9B18B1404}" destId="{392627EB-B953-4E9A-8D5A-EB771A2FFA12}" srcOrd="0" destOrd="0" presId="urn:microsoft.com/office/officeart/2008/layout/VerticalCurvedList"/>
    <dgm:cxn modelId="{2C24F25B-762A-4014-8B16-8A987DB16188}" srcId="{575D8F44-7473-45C5-BA44-11C9B18B1404}" destId="{404ADFB1-157F-46BA-A51F-BD64105F366B}" srcOrd="1" destOrd="0" parTransId="{C5AEAF83-8355-499E-84D9-B573681EF3A9}" sibTransId="{C432354C-34EE-4F7C-8F05-9D9CBCFC6ED2}"/>
    <dgm:cxn modelId="{0EDEAD4F-4138-4C97-B524-1924B36E82FE}" type="presOf" srcId="{404ADFB1-157F-46BA-A51F-BD64105F366B}" destId="{BBFD3CA7-C036-4AE5-8B23-770BA55B31AB}" srcOrd="0" destOrd="0" presId="urn:microsoft.com/office/officeart/2008/layout/VerticalCurvedList"/>
    <dgm:cxn modelId="{7EFC36EF-ACA5-4A97-A1CF-1217AD9583C7}" type="presOf" srcId="{EB97B0CA-3084-4DCF-B5DE-B5F548F6DCD5}" destId="{920D851B-5875-4B22-9283-D01475474DEE}" srcOrd="0" destOrd="0" presId="urn:microsoft.com/office/officeart/2008/layout/VerticalCurvedList"/>
    <dgm:cxn modelId="{F10C5AFD-BF7D-461C-9609-75423C96DF6A}" type="presOf" srcId="{F8D2682F-53AD-49FC-995F-3BF7121958B9}" destId="{FCFF6A04-5613-4E5F-8AB3-B6F2D19D5AD4}" srcOrd="0" destOrd="0" presId="urn:microsoft.com/office/officeart/2008/layout/VerticalCurvedList"/>
    <dgm:cxn modelId="{5C7D9BFD-E9FC-497B-8AB1-53001DFA2A18}" srcId="{575D8F44-7473-45C5-BA44-11C9B18B1404}" destId="{EB97B0CA-3084-4DCF-B5DE-B5F548F6DCD5}" srcOrd="0" destOrd="0" parTransId="{D0CFBFFC-5DBB-4D59-BD5F-94D8C9E1EA73}" sibTransId="{F8D2682F-53AD-49FC-995F-3BF7121958B9}"/>
    <dgm:cxn modelId="{AC6CAA01-F991-49DA-AB4B-2998ACB3AADF}" type="presParOf" srcId="{392627EB-B953-4E9A-8D5A-EB771A2FFA12}" destId="{9E4F1613-57A6-4DFF-9519-C32B828EA481}" srcOrd="0" destOrd="0" presId="urn:microsoft.com/office/officeart/2008/layout/VerticalCurvedList"/>
    <dgm:cxn modelId="{FC829130-0961-4FE4-8CE0-971157CA4914}" type="presParOf" srcId="{9E4F1613-57A6-4DFF-9519-C32B828EA481}" destId="{9D2219E7-0EF8-4612-B83D-0FAEDE5B7DCB}" srcOrd="0" destOrd="0" presId="urn:microsoft.com/office/officeart/2008/layout/VerticalCurvedList"/>
    <dgm:cxn modelId="{D469AF7B-2BB4-461C-B2CE-AFFDD6F508CD}" type="presParOf" srcId="{9D2219E7-0EF8-4612-B83D-0FAEDE5B7DCB}" destId="{19117FC7-2A90-459F-9DA9-F1ED9A0E6165}" srcOrd="0" destOrd="0" presId="urn:microsoft.com/office/officeart/2008/layout/VerticalCurvedList"/>
    <dgm:cxn modelId="{859A2841-517D-46EE-8F87-B9545BF1AB4F}" type="presParOf" srcId="{9D2219E7-0EF8-4612-B83D-0FAEDE5B7DCB}" destId="{FCFF6A04-5613-4E5F-8AB3-B6F2D19D5AD4}" srcOrd="1" destOrd="0" presId="urn:microsoft.com/office/officeart/2008/layout/VerticalCurvedList"/>
    <dgm:cxn modelId="{F74EA3D4-16FB-4940-99A7-5BA9F183BEC4}" type="presParOf" srcId="{9D2219E7-0EF8-4612-B83D-0FAEDE5B7DCB}" destId="{ED890748-BCA5-4BDB-95B2-2528F1F54C85}" srcOrd="2" destOrd="0" presId="urn:microsoft.com/office/officeart/2008/layout/VerticalCurvedList"/>
    <dgm:cxn modelId="{6C21B19D-8377-4156-A737-6E13E4AB07F6}" type="presParOf" srcId="{9D2219E7-0EF8-4612-B83D-0FAEDE5B7DCB}" destId="{C0440CB1-FF05-4C3F-9CE0-63EE7F49E79A}" srcOrd="3" destOrd="0" presId="urn:microsoft.com/office/officeart/2008/layout/VerticalCurvedList"/>
    <dgm:cxn modelId="{FB0B1FCA-87D9-42CB-8D37-B9B9224DF668}" type="presParOf" srcId="{9E4F1613-57A6-4DFF-9519-C32B828EA481}" destId="{920D851B-5875-4B22-9283-D01475474DEE}" srcOrd="1" destOrd="0" presId="urn:microsoft.com/office/officeart/2008/layout/VerticalCurvedList"/>
    <dgm:cxn modelId="{4F5DF324-C829-4CBE-9D68-700B02BF53DE}" type="presParOf" srcId="{9E4F1613-57A6-4DFF-9519-C32B828EA481}" destId="{A20799AE-5944-4DDA-BEF0-77D334734F5E}" srcOrd="2" destOrd="0" presId="urn:microsoft.com/office/officeart/2008/layout/VerticalCurvedList"/>
    <dgm:cxn modelId="{39348428-C931-4423-99CD-827C78ABD637}" type="presParOf" srcId="{A20799AE-5944-4DDA-BEF0-77D334734F5E}" destId="{96B76EBF-CEA8-4418-B1CE-8021738DEC7B}" srcOrd="0" destOrd="0" presId="urn:microsoft.com/office/officeart/2008/layout/VerticalCurvedList"/>
    <dgm:cxn modelId="{384E749C-EC2D-473B-BEA6-E182D2F4FB92}" type="presParOf" srcId="{9E4F1613-57A6-4DFF-9519-C32B828EA481}" destId="{BBFD3CA7-C036-4AE5-8B23-770BA55B31AB}" srcOrd="3" destOrd="0" presId="urn:microsoft.com/office/officeart/2008/layout/VerticalCurvedList"/>
    <dgm:cxn modelId="{5742E657-4CEF-4740-AA37-015137B13192}" type="presParOf" srcId="{9E4F1613-57A6-4DFF-9519-C32B828EA481}" destId="{F206D088-9AAA-4218-B4E3-DF4ADDB4D530}" srcOrd="4" destOrd="0" presId="urn:microsoft.com/office/officeart/2008/layout/VerticalCurvedList"/>
    <dgm:cxn modelId="{703E8B2C-E748-4A5A-9F98-A40623F48C60}" type="presParOf" srcId="{F206D088-9AAA-4218-B4E3-DF4ADDB4D530}" destId="{0FB1EF3F-3EF0-4638-9397-141509AB1FB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5D8F44-7473-45C5-BA44-11C9B18B1404}" type="doc">
      <dgm:prSet loTypeId="urn:microsoft.com/office/officeart/2008/layout/VerticalCurvedList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BD11EF-210D-4AD9-942E-797E0A599A50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marL="0" indent="0" algn="just"/>
          <a:endParaRPr lang="en-US" sz="2200" b="0" dirty="0">
            <a:solidFill>
              <a:schemeClr val="tx1"/>
            </a:solidFill>
          </a:endParaRPr>
        </a:p>
      </dgm:t>
    </dgm:pt>
    <dgm:pt modelId="{4AC73EBF-D3B6-4185-9F44-41F104A49A15}" type="parTrans" cxnId="{B6008F6A-E57D-47CE-BDC5-4CA48438BD31}">
      <dgm:prSet/>
      <dgm:spPr/>
      <dgm:t>
        <a:bodyPr/>
        <a:lstStyle/>
        <a:p>
          <a:endParaRPr lang="en-US" sz="2200">
            <a:solidFill>
              <a:schemeClr val="tx1"/>
            </a:solidFill>
          </a:endParaRPr>
        </a:p>
      </dgm:t>
    </dgm:pt>
    <dgm:pt modelId="{9D08C815-C39D-4A80-813D-EA8BDFD5EE0F}" type="sibTrans" cxnId="{B6008F6A-E57D-47CE-BDC5-4CA48438BD31}">
      <dgm:prSet/>
      <dgm:spPr/>
      <dgm:t>
        <a:bodyPr/>
        <a:lstStyle/>
        <a:p>
          <a:endParaRPr lang="en-US" sz="2200">
            <a:solidFill>
              <a:schemeClr val="tx1"/>
            </a:solidFill>
          </a:endParaRPr>
        </a:p>
      </dgm:t>
    </dgm:pt>
    <dgm:pt modelId="{392627EB-B953-4E9A-8D5A-EB771A2FFA12}" type="pres">
      <dgm:prSet presAssocID="{575D8F44-7473-45C5-BA44-11C9B18B1404}" presName="Name0" presStyleCnt="0">
        <dgm:presLayoutVars>
          <dgm:chMax val="7"/>
          <dgm:chPref val="7"/>
          <dgm:dir/>
        </dgm:presLayoutVars>
      </dgm:prSet>
      <dgm:spPr/>
    </dgm:pt>
    <dgm:pt modelId="{9E4F1613-57A6-4DFF-9519-C32B828EA481}" type="pres">
      <dgm:prSet presAssocID="{575D8F44-7473-45C5-BA44-11C9B18B1404}" presName="Name1" presStyleCnt="0"/>
      <dgm:spPr/>
    </dgm:pt>
    <dgm:pt modelId="{9D2219E7-0EF8-4612-B83D-0FAEDE5B7DCB}" type="pres">
      <dgm:prSet presAssocID="{575D8F44-7473-45C5-BA44-11C9B18B1404}" presName="cycle" presStyleCnt="0"/>
      <dgm:spPr/>
    </dgm:pt>
    <dgm:pt modelId="{19117FC7-2A90-459F-9DA9-F1ED9A0E6165}" type="pres">
      <dgm:prSet presAssocID="{575D8F44-7473-45C5-BA44-11C9B18B1404}" presName="srcNode" presStyleLbl="node1" presStyleIdx="0" presStyleCnt="1"/>
      <dgm:spPr/>
    </dgm:pt>
    <dgm:pt modelId="{FCFF6A04-5613-4E5F-8AB3-B6F2D19D5AD4}" type="pres">
      <dgm:prSet presAssocID="{575D8F44-7473-45C5-BA44-11C9B18B1404}" presName="conn" presStyleLbl="parChTrans1D2" presStyleIdx="0" presStyleCnt="1"/>
      <dgm:spPr/>
    </dgm:pt>
    <dgm:pt modelId="{ED890748-BCA5-4BDB-95B2-2528F1F54C85}" type="pres">
      <dgm:prSet presAssocID="{575D8F44-7473-45C5-BA44-11C9B18B1404}" presName="extraNode" presStyleLbl="node1" presStyleIdx="0" presStyleCnt="1"/>
      <dgm:spPr/>
    </dgm:pt>
    <dgm:pt modelId="{C0440CB1-FF05-4C3F-9CE0-63EE7F49E79A}" type="pres">
      <dgm:prSet presAssocID="{575D8F44-7473-45C5-BA44-11C9B18B1404}" presName="dstNode" presStyleLbl="node1" presStyleIdx="0" presStyleCnt="1"/>
      <dgm:spPr/>
    </dgm:pt>
    <dgm:pt modelId="{D913E33A-7696-4974-B5B3-6B68924D17AF}" type="pres">
      <dgm:prSet presAssocID="{93BD11EF-210D-4AD9-942E-797E0A599A50}" presName="text_1" presStyleLbl="node1" presStyleIdx="0" presStyleCnt="1" custScaleX="104430" custScaleY="151959" custLinFactNeighborX="1924" custLinFactNeighborY="5991">
        <dgm:presLayoutVars>
          <dgm:bulletEnabled val="1"/>
        </dgm:presLayoutVars>
      </dgm:prSet>
      <dgm:spPr/>
    </dgm:pt>
    <dgm:pt modelId="{4865A22B-1007-4B5D-94FE-D05926129370}" type="pres">
      <dgm:prSet presAssocID="{93BD11EF-210D-4AD9-942E-797E0A599A50}" presName="accent_1" presStyleCnt="0"/>
      <dgm:spPr/>
    </dgm:pt>
    <dgm:pt modelId="{D445B92D-C47B-40F5-B3C6-5C3B293BB177}" type="pres">
      <dgm:prSet presAssocID="{93BD11EF-210D-4AD9-942E-797E0A599A50}" presName="accentRepeatNode" presStyleLbl="solidFgAcc1" presStyleIdx="0" presStyleCnt="1" custScaleX="34153" custScaleY="33594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</dgm:pt>
  </dgm:ptLst>
  <dgm:cxnLst>
    <dgm:cxn modelId="{A40A7328-A75F-4C49-8A07-9BE69A53DBC3}" type="presOf" srcId="{575D8F44-7473-45C5-BA44-11C9B18B1404}" destId="{392627EB-B953-4E9A-8D5A-EB771A2FFA12}" srcOrd="0" destOrd="0" presId="urn:microsoft.com/office/officeart/2008/layout/VerticalCurvedList"/>
    <dgm:cxn modelId="{B6008F6A-E57D-47CE-BDC5-4CA48438BD31}" srcId="{575D8F44-7473-45C5-BA44-11C9B18B1404}" destId="{93BD11EF-210D-4AD9-942E-797E0A599A50}" srcOrd="0" destOrd="0" parTransId="{4AC73EBF-D3B6-4185-9F44-41F104A49A15}" sibTransId="{9D08C815-C39D-4A80-813D-EA8BDFD5EE0F}"/>
    <dgm:cxn modelId="{A0846B80-B114-45DC-959A-DC89F2095E5D}" type="presOf" srcId="{9D08C815-C39D-4A80-813D-EA8BDFD5EE0F}" destId="{FCFF6A04-5613-4E5F-8AB3-B6F2D19D5AD4}" srcOrd="0" destOrd="0" presId="urn:microsoft.com/office/officeart/2008/layout/VerticalCurvedList"/>
    <dgm:cxn modelId="{7BE631B0-69A0-4688-BC97-7B3107226FE2}" type="presOf" srcId="{93BD11EF-210D-4AD9-942E-797E0A599A50}" destId="{D913E33A-7696-4974-B5B3-6B68924D17AF}" srcOrd="0" destOrd="0" presId="urn:microsoft.com/office/officeart/2008/layout/VerticalCurvedList"/>
    <dgm:cxn modelId="{11F0D438-7C8A-42D2-A761-80245D997F4E}" type="presParOf" srcId="{392627EB-B953-4E9A-8D5A-EB771A2FFA12}" destId="{9E4F1613-57A6-4DFF-9519-C32B828EA481}" srcOrd="0" destOrd="0" presId="urn:microsoft.com/office/officeart/2008/layout/VerticalCurvedList"/>
    <dgm:cxn modelId="{306A6F28-0F4F-41A1-9585-D315EB498DF6}" type="presParOf" srcId="{9E4F1613-57A6-4DFF-9519-C32B828EA481}" destId="{9D2219E7-0EF8-4612-B83D-0FAEDE5B7DCB}" srcOrd="0" destOrd="0" presId="urn:microsoft.com/office/officeart/2008/layout/VerticalCurvedList"/>
    <dgm:cxn modelId="{EED1EA82-C7EA-4473-8577-EDFDFE0E003C}" type="presParOf" srcId="{9D2219E7-0EF8-4612-B83D-0FAEDE5B7DCB}" destId="{19117FC7-2A90-459F-9DA9-F1ED9A0E6165}" srcOrd="0" destOrd="0" presId="urn:microsoft.com/office/officeart/2008/layout/VerticalCurvedList"/>
    <dgm:cxn modelId="{5C805E68-6A64-4B82-99DA-E375149EE8ED}" type="presParOf" srcId="{9D2219E7-0EF8-4612-B83D-0FAEDE5B7DCB}" destId="{FCFF6A04-5613-4E5F-8AB3-B6F2D19D5AD4}" srcOrd="1" destOrd="0" presId="urn:microsoft.com/office/officeart/2008/layout/VerticalCurvedList"/>
    <dgm:cxn modelId="{E21731AC-F272-48AF-9AE3-AD970BF43EA6}" type="presParOf" srcId="{9D2219E7-0EF8-4612-B83D-0FAEDE5B7DCB}" destId="{ED890748-BCA5-4BDB-95B2-2528F1F54C85}" srcOrd="2" destOrd="0" presId="urn:microsoft.com/office/officeart/2008/layout/VerticalCurvedList"/>
    <dgm:cxn modelId="{15D1F0CC-5744-42D0-86BB-086FBF0B3930}" type="presParOf" srcId="{9D2219E7-0EF8-4612-B83D-0FAEDE5B7DCB}" destId="{C0440CB1-FF05-4C3F-9CE0-63EE7F49E79A}" srcOrd="3" destOrd="0" presId="urn:microsoft.com/office/officeart/2008/layout/VerticalCurvedList"/>
    <dgm:cxn modelId="{5E905EA6-5117-4D30-94C4-F0418EED6ECC}" type="presParOf" srcId="{9E4F1613-57A6-4DFF-9519-C32B828EA481}" destId="{D913E33A-7696-4974-B5B3-6B68924D17AF}" srcOrd="1" destOrd="0" presId="urn:microsoft.com/office/officeart/2008/layout/VerticalCurvedList"/>
    <dgm:cxn modelId="{4D266958-ABC9-4503-92D8-16E97C56EDDD}" type="presParOf" srcId="{9E4F1613-57A6-4DFF-9519-C32B828EA481}" destId="{4865A22B-1007-4B5D-94FE-D05926129370}" srcOrd="2" destOrd="0" presId="urn:microsoft.com/office/officeart/2008/layout/VerticalCurvedList"/>
    <dgm:cxn modelId="{15085A78-5A92-4470-AE62-967F2DC9E086}" type="presParOf" srcId="{4865A22B-1007-4B5D-94FE-D05926129370}" destId="{D445B92D-C47B-40F5-B3C6-5C3B293BB17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DDD1AA0-9695-4FB4-9F16-6FBFD6CE7B87}" type="doc">
      <dgm:prSet loTypeId="urn:microsoft.com/office/officeart/2005/8/layout/default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4EDBCFD-DCF0-4AA4-B258-9B5D778813C1}">
      <dgm:prSet custT="1"/>
      <dgm:spPr/>
      <dgm:t>
        <a:bodyPr/>
        <a:lstStyle/>
        <a:p>
          <a:pPr algn="just"/>
          <a:r>
            <a:rPr lang="en-US" sz="2200" dirty="0">
              <a:latin typeface="Arial" pitchFamily="34" charset="0"/>
              <a:cs typeface="Arial" pitchFamily="34" charset="0"/>
            </a:rPr>
            <a:t>- </a:t>
          </a:r>
          <a:r>
            <a:rPr lang="en-US" sz="2200" dirty="0" err="1">
              <a:latin typeface="Arial" pitchFamily="34" charset="0"/>
              <a:cs typeface="Arial" pitchFamily="34" charset="0"/>
            </a:rPr>
            <a:t>Trẻ</a:t>
          </a:r>
          <a:r>
            <a:rPr lang="en-US" sz="2200" dirty="0">
              <a:latin typeface="Arial" pitchFamily="34" charset="0"/>
              <a:cs typeface="Arial" pitchFamily="34" charset="0"/>
            </a:rPr>
            <a:t> 3-4; 4-5 </a:t>
          </a:r>
          <a:r>
            <a:rPr lang="en-US" sz="2200" dirty="0" err="1">
              <a:latin typeface="Arial" pitchFamily="34" charset="0"/>
              <a:cs typeface="Arial" pitchFamily="34" charset="0"/>
            </a:rPr>
            <a:t>tuổi</a:t>
          </a:r>
          <a:r>
            <a:rPr lang="en-US" sz="2200" dirty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>
              <a:latin typeface="Arial" pitchFamily="34" charset="0"/>
              <a:cs typeface="Arial" pitchFamily="34" charset="0"/>
            </a:rPr>
            <a:t>hoạt</a:t>
          </a:r>
          <a:r>
            <a:rPr lang="en-US" sz="2200" dirty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>
              <a:latin typeface="Arial" pitchFamily="34" charset="0"/>
              <a:cs typeface="Arial" pitchFamily="34" charset="0"/>
            </a:rPr>
            <a:t>động</a:t>
          </a:r>
          <a:r>
            <a:rPr lang="en-US" sz="2200" dirty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>
              <a:latin typeface="Arial" pitchFamily="34" charset="0"/>
              <a:cs typeface="Arial" pitchFamily="34" charset="0"/>
            </a:rPr>
            <a:t>làm</a:t>
          </a:r>
          <a:r>
            <a:rPr lang="en-US" sz="2200" dirty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>
              <a:latin typeface="Arial" pitchFamily="34" charset="0"/>
              <a:cs typeface="Arial" pitchFamily="34" charset="0"/>
            </a:rPr>
            <a:t>quen</a:t>
          </a:r>
          <a:r>
            <a:rPr lang="en-US" sz="2200" dirty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>
              <a:latin typeface="Arial" pitchFamily="34" charset="0"/>
              <a:cs typeface="Arial" pitchFamily="34" charset="0"/>
            </a:rPr>
            <a:t>với</a:t>
          </a:r>
          <a:r>
            <a:rPr lang="en-US" sz="2200" dirty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>
              <a:latin typeface="Arial" pitchFamily="34" charset="0"/>
              <a:cs typeface="Arial" pitchFamily="34" charset="0"/>
            </a:rPr>
            <a:t>việc</a:t>
          </a:r>
          <a:r>
            <a:rPr lang="en-US" sz="2200" dirty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>
              <a:latin typeface="Arial" pitchFamily="34" charset="0"/>
              <a:cs typeface="Arial" pitchFamily="34" charset="0"/>
            </a:rPr>
            <a:t>đọc</a:t>
          </a:r>
          <a:r>
            <a:rPr lang="en-US" sz="2200" dirty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>
              <a:latin typeface="Arial" pitchFamily="34" charset="0"/>
              <a:cs typeface="Arial" pitchFamily="34" charset="0"/>
            </a:rPr>
            <a:t>và</a:t>
          </a:r>
          <a:r>
            <a:rPr lang="en-US" sz="2200" dirty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>
              <a:latin typeface="Arial" pitchFamily="34" charset="0"/>
              <a:cs typeface="Arial" pitchFamily="34" charset="0"/>
            </a:rPr>
            <a:t>viết</a:t>
          </a:r>
          <a:r>
            <a:rPr lang="en-US" sz="2200" dirty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>
              <a:latin typeface="Arial" pitchFamily="34" charset="0"/>
              <a:cs typeface="Arial" pitchFamily="34" charset="0"/>
            </a:rPr>
            <a:t>chủ</a:t>
          </a:r>
          <a:r>
            <a:rPr lang="en-US" sz="2200" dirty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>
              <a:latin typeface="Arial" pitchFamily="34" charset="0"/>
              <a:cs typeface="Arial" pitchFamily="34" charset="0"/>
            </a:rPr>
            <a:t>yếu</a:t>
          </a:r>
          <a:r>
            <a:rPr lang="en-US" sz="2200" dirty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>
              <a:latin typeface="Arial" pitchFamily="34" charset="0"/>
              <a:cs typeface="Arial" pitchFamily="34" charset="0"/>
            </a:rPr>
            <a:t>thông</a:t>
          </a:r>
          <a:r>
            <a:rPr lang="en-US" sz="2200" dirty="0">
              <a:latin typeface="Arial" pitchFamily="34" charset="0"/>
              <a:cs typeface="Arial" pitchFamily="34" charset="0"/>
            </a:rPr>
            <a:t> qua </a:t>
          </a:r>
          <a:r>
            <a:rPr lang="en-US" sz="2200" dirty="0" err="1">
              <a:latin typeface="Arial" pitchFamily="34" charset="0"/>
              <a:cs typeface="Arial" pitchFamily="34" charset="0"/>
            </a:rPr>
            <a:t>các</a:t>
          </a:r>
          <a:r>
            <a:rPr lang="en-US" sz="2200" dirty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>
              <a:latin typeface="Arial" pitchFamily="34" charset="0"/>
              <a:cs typeface="Arial" pitchFamily="34" charset="0"/>
            </a:rPr>
            <a:t>giờ</a:t>
          </a:r>
          <a:r>
            <a:rPr lang="en-US" sz="2200" dirty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>
              <a:latin typeface="Arial" pitchFamily="34" charset="0"/>
              <a:cs typeface="Arial" pitchFamily="34" charset="0"/>
            </a:rPr>
            <a:t>sinh</a:t>
          </a:r>
          <a:r>
            <a:rPr lang="en-US" sz="2200" dirty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>
              <a:latin typeface="Arial" pitchFamily="34" charset="0"/>
              <a:cs typeface="Arial" pitchFamily="34" charset="0"/>
            </a:rPr>
            <a:t>hoạt</a:t>
          </a:r>
          <a:r>
            <a:rPr lang="en-US" sz="2200" dirty="0">
              <a:latin typeface="Arial" pitchFamily="34" charset="0"/>
              <a:cs typeface="Arial" pitchFamily="34" charset="0"/>
            </a:rPr>
            <a:t>; </a:t>
          </a:r>
          <a:r>
            <a:rPr lang="en-US" sz="2200" dirty="0" err="1">
              <a:latin typeface="Arial" pitchFamily="34" charset="0"/>
              <a:cs typeface="Arial" pitchFamily="34" charset="0"/>
            </a:rPr>
            <a:t>vui</a:t>
          </a:r>
          <a:r>
            <a:rPr lang="en-US" sz="2200" dirty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>
              <a:latin typeface="Arial" pitchFamily="34" charset="0"/>
              <a:cs typeface="Arial" pitchFamily="34" charset="0"/>
            </a:rPr>
            <a:t>chơi</a:t>
          </a:r>
          <a:r>
            <a:rPr lang="en-US" sz="2200" dirty="0">
              <a:latin typeface="Arial" pitchFamily="34" charset="0"/>
              <a:cs typeface="Arial" pitchFamily="34" charset="0"/>
            </a:rPr>
            <a:t>, </a:t>
          </a:r>
          <a:r>
            <a:rPr lang="en-US" sz="2200" dirty="0" err="1">
              <a:latin typeface="Arial" pitchFamily="34" charset="0"/>
              <a:cs typeface="Arial" pitchFamily="34" charset="0"/>
            </a:rPr>
            <a:t>sau</a:t>
          </a:r>
          <a:r>
            <a:rPr lang="en-US" sz="2200" dirty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>
              <a:latin typeface="Arial" pitchFamily="34" charset="0"/>
              <a:cs typeface="Arial" pitchFamily="34" charset="0"/>
            </a:rPr>
            <a:t>giờ</a:t>
          </a:r>
          <a:r>
            <a:rPr lang="en-US" sz="2200" dirty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>
              <a:latin typeface="Arial" pitchFamily="34" charset="0"/>
              <a:cs typeface="Arial" pitchFamily="34" charset="0"/>
            </a:rPr>
            <a:t>học</a:t>
          </a:r>
          <a:r>
            <a:rPr lang="en-US" sz="2200" dirty="0">
              <a:latin typeface="Arial" pitchFamily="34" charset="0"/>
              <a:cs typeface="Arial" pitchFamily="34" charset="0"/>
            </a:rPr>
            <a:t>, </a:t>
          </a:r>
          <a:r>
            <a:rPr lang="en-US" sz="2200" dirty="0" err="1">
              <a:latin typeface="Arial" pitchFamily="34" charset="0"/>
              <a:cs typeface="Arial" pitchFamily="34" charset="0"/>
            </a:rPr>
            <a:t>sinh</a:t>
          </a:r>
          <a:r>
            <a:rPr lang="en-US" sz="2200" dirty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>
              <a:latin typeface="Arial" pitchFamily="34" charset="0"/>
              <a:cs typeface="Arial" pitchFamily="34" charset="0"/>
            </a:rPr>
            <a:t>hoạt</a:t>
          </a:r>
          <a:r>
            <a:rPr lang="en-US" sz="2200" dirty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>
              <a:latin typeface="Arial" pitchFamily="34" charset="0"/>
              <a:cs typeface="Arial" pitchFamily="34" charset="0"/>
            </a:rPr>
            <a:t>chiều</a:t>
          </a:r>
          <a:r>
            <a:rPr lang="en-US" sz="2200" dirty="0">
              <a:latin typeface="Arial" pitchFamily="34" charset="0"/>
              <a:cs typeface="Arial" pitchFamily="34" charset="0"/>
            </a:rPr>
            <a:t>…..; </a:t>
          </a:r>
          <a:r>
            <a:rPr lang="en-US" sz="2200" dirty="0" err="1">
              <a:latin typeface="Arial" pitchFamily="34" charset="0"/>
              <a:cs typeface="Arial" pitchFamily="34" charset="0"/>
            </a:rPr>
            <a:t>không</a:t>
          </a:r>
          <a:r>
            <a:rPr lang="en-US" sz="2200" dirty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>
              <a:latin typeface="Arial" pitchFamily="34" charset="0"/>
              <a:cs typeface="Arial" pitchFamily="34" charset="0"/>
            </a:rPr>
            <a:t>cụ</a:t>
          </a:r>
          <a:r>
            <a:rPr lang="en-US" sz="2200" dirty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>
              <a:latin typeface="Arial" pitchFamily="34" charset="0"/>
              <a:cs typeface="Arial" pitchFamily="34" charset="0"/>
            </a:rPr>
            <a:t>thể</a:t>
          </a:r>
          <a:r>
            <a:rPr lang="en-US" sz="2200" dirty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>
              <a:latin typeface="Arial" pitchFamily="34" charset="0"/>
              <a:cs typeface="Arial" pitchFamily="34" charset="0"/>
            </a:rPr>
            <a:t>như</a:t>
          </a:r>
          <a:r>
            <a:rPr lang="en-US" sz="2200" dirty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>
              <a:latin typeface="Arial" pitchFamily="34" charset="0"/>
              <a:cs typeface="Arial" pitchFamily="34" charset="0"/>
            </a:rPr>
            <a:t>một</a:t>
          </a:r>
          <a:r>
            <a:rPr lang="en-US" sz="2200" dirty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>
              <a:latin typeface="Arial" pitchFamily="34" charset="0"/>
              <a:cs typeface="Arial" pitchFamily="34" charset="0"/>
            </a:rPr>
            <a:t>giờ</a:t>
          </a:r>
          <a:r>
            <a:rPr lang="en-US" sz="2200" dirty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>
              <a:latin typeface="Arial" pitchFamily="34" charset="0"/>
              <a:cs typeface="Arial" pitchFamily="34" charset="0"/>
            </a:rPr>
            <a:t>học</a:t>
          </a:r>
          <a:r>
            <a:rPr lang="en-US" sz="2200" dirty="0">
              <a:latin typeface="Arial" pitchFamily="34" charset="0"/>
              <a:cs typeface="Arial" pitchFamily="34" charset="0"/>
            </a:rPr>
            <a:t> LQCV </a:t>
          </a:r>
          <a:r>
            <a:rPr lang="en-US" sz="2200" dirty="0" err="1">
              <a:latin typeface="Arial" pitchFamily="34" charset="0"/>
              <a:cs typeface="Arial" pitchFamily="34" charset="0"/>
            </a:rPr>
            <a:t>cho</a:t>
          </a:r>
          <a:r>
            <a:rPr lang="en-US" sz="2200" dirty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>
              <a:latin typeface="Arial" pitchFamily="34" charset="0"/>
              <a:cs typeface="Arial" pitchFamily="34" charset="0"/>
            </a:rPr>
            <a:t>trẻ</a:t>
          </a:r>
          <a:r>
            <a:rPr lang="en-US" sz="2200" dirty="0">
              <a:latin typeface="Arial" pitchFamily="34" charset="0"/>
              <a:cs typeface="Arial" pitchFamily="34" charset="0"/>
            </a:rPr>
            <a:t> 5-6 </a:t>
          </a:r>
          <a:r>
            <a:rPr lang="en-US" sz="2200" dirty="0" err="1">
              <a:latin typeface="Arial" pitchFamily="34" charset="0"/>
              <a:cs typeface="Arial" pitchFamily="34" charset="0"/>
            </a:rPr>
            <a:t>tuổi</a:t>
          </a:r>
          <a:r>
            <a:rPr lang="en-US" sz="2200" dirty="0">
              <a:latin typeface="Arial" pitchFamily="34" charset="0"/>
              <a:cs typeface="Arial" pitchFamily="34" charset="0"/>
            </a:rPr>
            <a:t>.  </a:t>
          </a:r>
          <a:endParaRPr lang="en-US" sz="2200" dirty="0"/>
        </a:p>
      </dgm:t>
    </dgm:pt>
    <dgm:pt modelId="{1D208946-F1A7-42F2-A02D-3429AA64C8C4}" type="parTrans" cxnId="{155B9691-88E6-458D-AFDE-F0766D06297D}">
      <dgm:prSet/>
      <dgm:spPr/>
      <dgm:t>
        <a:bodyPr/>
        <a:lstStyle/>
        <a:p>
          <a:pPr algn="just"/>
          <a:endParaRPr lang="en-US" sz="2200">
            <a:solidFill>
              <a:schemeClr val="tx1"/>
            </a:solidFill>
          </a:endParaRPr>
        </a:p>
      </dgm:t>
    </dgm:pt>
    <dgm:pt modelId="{D1B79F4F-369B-41F0-9365-3C343C9B6795}" type="sibTrans" cxnId="{155B9691-88E6-458D-AFDE-F0766D06297D}">
      <dgm:prSet/>
      <dgm:spPr/>
      <dgm:t>
        <a:bodyPr/>
        <a:lstStyle/>
        <a:p>
          <a:pPr algn="just"/>
          <a:endParaRPr lang="en-US" sz="2200">
            <a:solidFill>
              <a:schemeClr val="tx1"/>
            </a:solidFill>
          </a:endParaRPr>
        </a:p>
      </dgm:t>
    </dgm:pt>
    <dgm:pt modelId="{05470A0B-B857-49CE-907F-63B9F9840EF7}">
      <dgm:prSet custT="1"/>
      <dgm:spPr/>
      <dgm:t>
        <a:bodyPr/>
        <a:lstStyle/>
        <a:p>
          <a:pPr algn="just"/>
          <a:r>
            <a:rPr lang="en-US" sz="2200" dirty="0">
              <a:latin typeface="Arial" pitchFamily="34" charset="0"/>
              <a:cs typeface="Arial" pitchFamily="34" charset="0"/>
            </a:rPr>
            <a:t>- </a:t>
          </a:r>
          <a:r>
            <a:rPr lang="en-US" sz="2200" dirty="0" err="1">
              <a:latin typeface="Arial" pitchFamily="34" charset="0"/>
              <a:cs typeface="Arial" pitchFamily="34" charset="0"/>
            </a:rPr>
            <a:t>Trẻ</a:t>
          </a:r>
          <a:r>
            <a:rPr lang="en-US" sz="2200" dirty="0">
              <a:latin typeface="Arial" pitchFamily="34" charset="0"/>
              <a:cs typeface="Arial" pitchFamily="34" charset="0"/>
            </a:rPr>
            <a:t> 5-6 </a:t>
          </a:r>
          <a:r>
            <a:rPr lang="en-US" sz="2200" dirty="0" err="1">
              <a:latin typeface="Arial" pitchFamily="34" charset="0"/>
              <a:cs typeface="Arial" pitchFamily="34" charset="0"/>
            </a:rPr>
            <a:t>tuổi</a:t>
          </a:r>
          <a:r>
            <a:rPr lang="en-US" sz="2200" dirty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>
              <a:latin typeface="Arial" pitchFamily="34" charset="0"/>
              <a:cs typeface="Arial" pitchFamily="34" charset="0"/>
            </a:rPr>
            <a:t>hoạt</a:t>
          </a:r>
          <a:r>
            <a:rPr lang="en-US" sz="2200" dirty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>
              <a:latin typeface="Arial" pitchFamily="34" charset="0"/>
              <a:cs typeface="Arial" pitchFamily="34" charset="0"/>
            </a:rPr>
            <a:t>động</a:t>
          </a:r>
          <a:r>
            <a:rPr lang="en-US" sz="2200" dirty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>
              <a:latin typeface="Arial" pitchFamily="34" charset="0"/>
              <a:cs typeface="Arial" pitchFamily="34" charset="0"/>
            </a:rPr>
            <a:t>làm</a:t>
          </a:r>
          <a:r>
            <a:rPr lang="en-US" sz="2200" dirty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>
              <a:latin typeface="Arial" pitchFamily="34" charset="0"/>
              <a:cs typeface="Arial" pitchFamily="34" charset="0"/>
            </a:rPr>
            <a:t>quen</a:t>
          </a:r>
          <a:r>
            <a:rPr lang="en-US" sz="2200" dirty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>
              <a:latin typeface="Arial" pitchFamily="34" charset="0"/>
              <a:cs typeface="Arial" pitchFamily="34" charset="0"/>
            </a:rPr>
            <a:t>với</a:t>
          </a:r>
          <a:r>
            <a:rPr lang="en-US" sz="2200" dirty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>
              <a:latin typeface="Arial" pitchFamily="34" charset="0"/>
              <a:cs typeface="Arial" pitchFamily="34" charset="0"/>
            </a:rPr>
            <a:t>việc</a:t>
          </a:r>
          <a:r>
            <a:rPr lang="en-US" sz="2200" dirty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>
              <a:latin typeface="Arial" pitchFamily="34" charset="0"/>
              <a:cs typeface="Arial" pitchFamily="34" charset="0"/>
            </a:rPr>
            <a:t>đọc</a:t>
          </a:r>
          <a:r>
            <a:rPr lang="en-US" sz="2200" dirty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>
              <a:latin typeface="Arial" pitchFamily="34" charset="0"/>
              <a:cs typeface="Arial" pitchFamily="34" charset="0"/>
            </a:rPr>
            <a:t>và</a:t>
          </a:r>
          <a:r>
            <a:rPr lang="en-US" sz="2200" dirty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>
              <a:latin typeface="Arial" pitchFamily="34" charset="0"/>
              <a:cs typeface="Arial" pitchFamily="34" charset="0"/>
            </a:rPr>
            <a:t>viết</a:t>
          </a:r>
          <a:r>
            <a:rPr lang="en-US" sz="2200" dirty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>
              <a:latin typeface="Arial" pitchFamily="34" charset="0"/>
              <a:cs typeface="Arial" pitchFamily="34" charset="0"/>
            </a:rPr>
            <a:t>cũng</a:t>
          </a:r>
          <a:r>
            <a:rPr lang="en-US" sz="2200" dirty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>
              <a:latin typeface="Arial" pitchFamily="34" charset="0"/>
              <a:cs typeface="Arial" pitchFamily="34" charset="0"/>
            </a:rPr>
            <a:t>thông</a:t>
          </a:r>
          <a:r>
            <a:rPr lang="en-US" sz="2200" dirty="0">
              <a:latin typeface="Arial" pitchFamily="34" charset="0"/>
              <a:cs typeface="Arial" pitchFamily="34" charset="0"/>
            </a:rPr>
            <a:t> qua </a:t>
          </a:r>
          <a:r>
            <a:rPr lang="en-US" sz="2200" dirty="0" err="1">
              <a:latin typeface="Arial" pitchFamily="34" charset="0"/>
              <a:cs typeface="Arial" pitchFamily="34" charset="0"/>
            </a:rPr>
            <a:t>các</a:t>
          </a:r>
          <a:r>
            <a:rPr lang="en-US" sz="2200" dirty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>
              <a:latin typeface="Arial" pitchFamily="34" charset="0"/>
              <a:cs typeface="Arial" pitchFamily="34" charset="0"/>
            </a:rPr>
            <a:t>giờ</a:t>
          </a:r>
          <a:r>
            <a:rPr lang="en-US" sz="2200" dirty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>
              <a:latin typeface="Arial" pitchFamily="34" charset="0"/>
              <a:cs typeface="Arial" pitchFamily="34" charset="0"/>
            </a:rPr>
            <a:t>sinh</a:t>
          </a:r>
          <a:r>
            <a:rPr lang="en-US" sz="2200" dirty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>
              <a:latin typeface="Arial" pitchFamily="34" charset="0"/>
              <a:cs typeface="Arial" pitchFamily="34" charset="0"/>
            </a:rPr>
            <a:t>hoạt</a:t>
          </a:r>
          <a:r>
            <a:rPr lang="en-US" sz="2200" dirty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>
              <a:latin typeface="Arial" pitchFamily="34" charset="0"/>
              <a:cs typeface="Arial" pitchFamily="34" charset="0"/>
            </a:rPr>
            <a:t>nhưng</a:t>
          </a:r>
          <a:r>
            <a:rPr lang="en-US" sz="2200" dirty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>
              <a:latin typeface="Arial" pitchFamily="34" charset="0"/>
              <a:cs typeface="Arial" pitchFamily="34" charset="0"/>
            </a:rPr>
            <a:t>có</a:t>
          </a:r>
          <a:r>
            <a:rPr lang="en-US" sz="2200" dirty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>
              <a:latin typeface="Arial" pitchFamily="34" charset="0"/>
              <a:cs typeface="Arial" pitchFamily="34" charset="0"/>
            </a:rPr>
            <a:t>giờ</a:t>
          </a:r>
          <a:r>
            <a:rPr lang="en-US" sz="2200" dirty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>
              <a:latin typeface="Arial" pitchFamily="34" charset="0"/>
              <a:cs typeface="Arial" pitchFamily="34" charset="0"/>
            </a:rPr>
            <a:t>hoạt</a:t>
          </a:r>
          <a:r>
            <a:rPr lang="en-US" sz="2200" dirty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>
              <a:latin typeface="Arial" pitchFamily="34" charset="0"/>
              <a:cs typeface="Arial" pitchFamily="34" charset="0"/>
            </a:rPr>
            <a:t>động</a:t>
          </a:r>
          <a:r>
            <a:rPr lang="en-US" sz="2200" dirty="0">
              <a:latin typeface="Arial" pitchFamily="34" charset="0"/>
              <a:cs typeface="Arial" pitchFamily="34" charset="0"/>
            </a:rPr>
            <a:t> LQCV </a:t>
          </a:r>
          <a:r>
            <a:rPr lang="en-US" sz="2200" dirty="0" err="1">
              <a:latin typeface="Arial" pitchFamily="34" charset="0"/>
              <a:cs typeface="Arial" pitchFamily="34" charset="0"/>
            </a:rPr>
            <a:t>riêng</a:t>
          </a:r>
          <a:r>
            <a:rPr lang="en-US" sz="2200" dirty="0">
              <a:latin typeface="Arial" pitchFamily="34" charset="0"/>
              <a:cs typeface="Arial" pitchFamily="34" charset="0"/>
            </a:rPr>
            <a:t>.   (</a:t>
          </a:r>
          <a:r>
            <a:rPr lang="en-US" sz="2200" dirty="0" err="1">
              <a:latin typeface="Arial" pitchFamily="34" charset="0"/>
              <a:cs typeface="Arial" pitchFamily="34" charset="0"/>
            </a:rPr>
            <a:t>có</a:t>
          </a:r>
          <a:r>
            <a:rPr lang="en-US" sz="2200" dirty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>
              <a:latin typeface="Arial" pitchFamily="34" charset="0"/>
              <a:cs typeface="Arial" pitchFamily="34" charset="0"/>
            </a:rPr>
            <a:t>giáo</a:t>
          </a:r>
          <a:r>
            <a:rPr lang="en-US" sz="2200" dirty="0">
              <a:latin typeface="Arial" pitchFamily="34" charset="0"/>
              <a:cs typeface="Arial" pitchFamily="34" charset="0"/>
            </a:rPr>
            <a:t> </a:t>
          </a:r>
          <a:r>
            <a:rPr lang="en-US" sz="2200" dirty="0" err="1">
              <a:latin typeface="Arial" pitchFamily="34" charset="0"/>
              <a:cs typeface="Arial" pitchFamily="34" charset="0"/>
            </a:rPr>
            <a:t>án</a:t>
          </a:r>
          <a:r>
            <a:rPr lang="en-US" sz="2200" dirty="0">
              <a:latin typeface="Arial" pitchFamily="34" charset="0"/>
              <a:cs typeface="Arial" pitchFamily="34" charset="0"/>
            </a:rPr>
            <a:t>).</a:t>
          </a:r>
        </a:p>
      </dgm:t>
    </dgm:pt>
    <dgm:pt modelId="{53897D7C-F395-40E4-A729-66B8D452C930}" type="parTrans" cxnId="{0A466B13-1C15-4C32-9347-04CE80083821}">
      <dgm:prSet/>
      <dgm:spPr/>
      <dgm:t>
        <a:bodyPr/>
        <a:lstStyle/>
        <a:p>
          <a:pPr algn="just"/>
          <a:endParaRPr lang="en-US" sz="2200">
            <a:solidFill>
              <a:schemeClr val="tx1"/>
            </a:solidFill>
          </a:endParaRPr>
        </a:p>
      </dgm:t>
    </dgm:pt>
    <dgm:pt modelId="{E88FE165-CBA7-4C48-8426-2E5AD6C29A60}" type="sibTrans" cxnId="{0A466B13-1C15-4C32-9347-04CE80083821}">
      <dgm:prSet/>
      <dgm:spPr/>
      <dgm:t>
        <a:bodyPr/>
        <a:lstStyle/>
        <a:p>
          <a:pPr algn="just"/>
          <a:endParaRPr lang="en-US" sz="2200">
            <a:solidFill>
              <a:schemeClr val="tx1"/>
            </a:solidFill>
          </a:endParaRPr>
        </a:p>
      </dgm:t>
    </dgm:pt>
    <dgm:pt modelId="{DB806479-11FE-4CB2-B91E-060DA672EEDA}" type="pres">
      <dgm:prSet presAssocID="{ADDD1AA0-9695-4FB4-9F16-6FBFD6CE7B87}" presName="diagram" presStyleCnt="0">
        <dgm:presLayoutVars>
          <dgm:dir/>
          <dgm:resizeHandles val="exact"/>
        </dgm:presLayoutVars>
      </dgm:prSet>
      <dgm:spPr/>
    </dgm:pt>
    <dgm:pt modelId="{131B69B5-85E6-4B0F-87FF-9096F43F8A5B}" type="pres">
      <dgm:prSet presAssocID="{64EDBCFD-DCF0-4AA4-B258-9B5D778813C1}" presName="node" presStyleLbl="node1" presStyleIdx="0" presStyleCnt="2" custScaleY="145782" custLinFactNeighborX="-26" custLinFactNeighborY="-2513">
        <dgm:presLayoutVars>
          <dgm:bulletEnabled val="1"/>
        </dgm:presLayoutVars>
      </dgm:prSet>
      <dgm:spPr/>
    </dgm:pt>
    <dgm:pt modelId="{473A8E8E-BB63-4F32-A805-35F576D0ED89}" type="pres">
      <dgm:prSet presAssocID="{D1B79F4F-369B-41F0-9365-3C343C9B6795}" presName="sibTrans" presStyleCnt="0"/>
      <dgm:spPr/>
    </dgm:pt>
    <dgm:pt modelId="{941698CE-5D8D-4C92-9713-39F19FB47BC2}" type="pres">
      <dgm:prSet presAssocID="{05470A0B-B857-49CE-907F-63B9F9840EF7}" presName="node" presStyleLbl="node1" presStyleIdx="1" presStyleCnt="2">
        <dgm:presLayoutVars>
          <dgm:bulletEnabled val="1"/>
        </dgm:presLayoutVars>
      </dgm:prSet>
      <dgm:spPr/>
    </dgm:pt>
  </dgm:ptLst>
  <dgm:cxnLst>
    <dgm:cxn modelId="{0A466B13-1C15-4C32-9347-04CE80083821}" srcId="{ADDD1AA0-9695-4FB4-9F16-6FBFD6CE7B87}" destId="{05470A0B-B857-49CE-907F-63B9F9840EF7}" srcOrd="1" destOrd="0" parTransId="{53897D7C-F395-40E4-A729-66B8D452C930}" sibTransId="{E88FE165-CBA7-4C48-8426-2E5AD6C29A60}"/>
    <dgm:cxn modelId="{98B7183F-8675-4EE9-BC23-A152B13239D5}" type="presOf" srcId="{ADDD1AA0-9695-4FB4-9F16-6FBFD6CE7B87}" destId="{DB806479-11FE-4CB2-B91E-060DA672EEDA}" srcOrd="0" destOrd="0" presId="urn:microsoft.com/office/officeart/2005/8/layout/default"/>
    <dgm:cxn modelId="{CC5DF66E-ADC9-4A07-8650-3FA4B06D9DEC}" type="presOf" srcId="{64EDBCFD-DCF0-4AA4-B258-9B5D778813C1}" destId="{131B69B5-85E6-4B0F-87FF-9096F43F8A5B}" srcOrd="0" destOrd="0" presId="urn:microsoft.com/office/officeart/2005/8/layout/default"/>
    <dgm:cxn modelId="{3A61BD7B-CB3F-4758-BB70-EAF7FD9FD822}" type="presOf" srcId="{05470A0B-B857-49CE-907F-63B9F9840EF7}" destId="{941698CE-5D8D-4C92-9713-39F19FB47BC2}" srcOrd="0" destOrd="0" presId="urn:microsoft.com/office/officeart/2005/8/layout/default"/>
    <dgm:cxn modelId="{155B9691-88E6-458D-AFDE-F0766D06297D}" srcId="{ADDD1AA0-9695-4FB4-9F16-6FBFD6CE7B87}" destId="{64EDBCFD-DCF0-4AA4-B258-9B5D778813C1}" srcOrd="0" destOrd="0" parTransId="{1D208946-F1A7-42F2-A02D-3429AA64C8C4}" sibTransId="{D1B79F4F-369B-41F0-9365-3C343C9B6795}"/>
    <dgm:cxn modelId="{049631C8-86C1-4746-B519-196317003A1C}" type="presParOf" srcId="{DB806479-11FE-4CB2-B91E-060DA672EEDA}" destId="{131B69B5-85E6-4B0F-87FF-9096F43F8A5B}" srcOrd="0" destOrd="0" presId="urn:microsoft.com/office/officeart/2005/8/layout/default"/>
    <dgm:cxn modelId="{2973F882-FE21-40A5-ABEB-195182DDF4AC}" type="presParOf" srcId="{DB806479-11FE-4CB2-B91E-060DA672EEDA}" destId="{473A8E8E-BB63-4F32-A805-35F576D0ED89}" srcOrd="1" destOrd="0" presId="urn:microsoft.com/office/officeart/2005/8/layout/default"/>
    <dgm:cxn modelId="{97FF2CEC-3893-4CF0-A1CD-D26F9D9E6995}" type="presParOf" srcId="{DB806479-11FE-4CB2-B91E-060DA672EEDA}" destId="{941698CE-5D8D-4C92-9713-39F19FB47BC2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FF6A04-5613-4E5F-8AB3-B6F2D19D5AD4}">
      <dsp:nvSpPr>
        <dsp:cNvPr id="0" name=""/>
        <dsp:cNvSpPr/>
      </dsp:nvSpPr>
      <dsp:spPr>
        <a:xfrm>
          <a:off x="-5169077" y="-791784"/>
          <a:ext cx="6155568" cy="6155568"/>
        </a:xfrm>
        <a:prstGeom prst="blockArc">
          <a:avLst>
            <a:gd name="adj1" fmla="val 18900000"/>
            <a:gd name="adj2" fmla="val 2700000"/>
            <a:gd name="adj3" fmla="val 351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0D851B-5875-4B22-9283-D01475474DEE}">
      <dsp:nvSpPr>
        <dsp:cNvPr id="0" name=""/>
        <dsp:cNvSpPr/>
      </dsp:nvSpPr>
      <dsp:spPr>
        <a:xfrm>
          <a:off x="801355" y="431486"/>
          <a:ext cx="7136434" cy="174946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6740" tIns="55880" rIns="55880" bIns="55880" numCol="1" spcCol="1270" anchor="ctr" anchorCtr="0">
          <a:noAutofit/>
        </a:bodyPr>
        <a:lstStyle/>
        <a:p>
          <a:pPr marL="0" lvl="0" indent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- </a:t>
          </a:r>
          <a:r>
            <a:rPr lang="en-US" sz="2200" b="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Phát</a:t>
          </a:r>
          <a:r>
            <a:rPr lang="en-US" sz="22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triển</a:t>
          </a:r>
          <a:r>
            <a:rPr lang="en-US" sz="22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đầy</a:t>
          </a:r>
          <a:r>
            <a:rPr lang="en-US" sz="22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đủ</a:t>
          </a:r>
          <a:r>
            <a:rPr lang="en-US" sz="22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các</a:t>
          </a:r>
          <a:r>
            <a:rPr lang="en-US" sz="22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kỹ</a:t>
          </a:r>
          <a:r>
            <a:rPr lang="en-US" sz="22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năng</a:t>
          </a:r>
          <a:r>
            <a:rPr lang="en-US" sz="22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nghe</a:t>
          </a:r>
          <a:r>
            <a:rPr lang="en-US" sz="22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nói</a:t>
          </a:r>
          <a:r>
            <a:rPr lang="en-US" sz="22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, </a:t>
          </a:r>
          <a:r>
            <a:rPr lang="en-US" sz="2200" b="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làm</a:t>
          </a:r>
          <a:r>
            <a:rPr lang="en-US" sz="22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quen</a:t>
          </a:r>
          <a:r>
            <a:rPr lang="en-US" sz="22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đọc</a:t>
          </a:r>
          <a:r>
            <a:rPr lang="en-US" sz="22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và</a:t>
          </a:r>
          <a:r>
            <a:rPr lang="en-US" sz="22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viết</a:t>
          </a:r>
          <a:r>
            <a:rPr lang="en-US" sz="22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. </a:t>
          </a:r>
          <a:r>
            <a:rPr lang="en-US" sz="2200" b="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Vì</a:t>
          </a:r>
          <a:r>
            <a:rPr lang="en-US" sz="22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trẻ</a:t>
          </a:r>
          <a:r>
            <a:rPr lang="en-US" sz="22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làm</a:t>
          </a:r>
          <a:r>
            <a:rPr lang="en-US" sz="22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quen</a:t>
          </a:r>
          <a:r>
            <a:rPr lang="en-US" sz="22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với</a:t>
          </a:r>
          <a:r>
            <a:rPr lang="en-US" sz="22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đọc</a:t>
          </a:r>
          <a:r>
            <a:rPr lang="en-US" sz="22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và</a:t>
          </a:r>
          <a:r>
            <a:rPr lang="en-US" sz="22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viết</a:t>
          </a:r>
          <a:r>
            <a:rPr lang="en-US" sz="22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không</a:t>
          </a:r>
          <a:r>
            <a:rPr lang="en-US" sz="22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đơn</a:t>
          </a:r>
          <a:r>
            <a:rPr lang="en-US" sz="22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thuần</a:t>
          </a:r>
          <a:r>
            <a:rPr lang="en-US" sz="22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tập</a:t>
          </a:r>
          <a:r>
            <a:rPr lang="en-US" sz="22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trung</a:t>
          </a:r>
          <a:r>
            <a:rPr lang="en-US" sz="22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vào</a:t>
          </a:r>
          <a:r>
            <a:rPr lang="en-US" sz="22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kỹ</a:t>
          </a:r>
          <a:r>
            <a:rPr lang="en-US" sz="22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năng</a:t>
          </a:r>
          <a:r>
            <a:rPr lang="en-US" sz="22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riêng</a:t>
          </a:r>
          <a:r>
            <a:rPr lang="en-US" sz="22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200" b="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lẻ</a:t>
          </a:r>
          <a:r>
            <a:rPr lang="en-US" sz="22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. </a:t>
          </a:r>
          <a:endParaRPr lang="en-US" sz="2200" b="0" kern="1200" dirty="0">
            <a:solidFill>
              <a:schemeClr val="tx1"/>
            </a:solidFill>
          </a:endParaRPr>
        </a:p>
      </dsp:txBody>
      <dsp:txXfrm>
        <a:off x="801355" y="431486"/>
        <a:ext cx="7136434" cy="1749468"/>
      </dsp:txXfrm>
    </dsp:sp>
    <dsp:sp modelId="{96B76EBF-CEA8-4418-B1CE-8021738DEC7B}">
      <dsp:nvSpPr>
        <dsp:cNvPr id="0" name=""/>
        <dsp:cNvSpPr/>
      </dsp:nvSpPr>
      <dsp:spPr>
        <a:xfrm>
          <a:off x="401434" y="964888"/>
          <a:ext cx="799840" cy="682664"/>
        </a:xfrm>
        <a:prstGeom prst="ellipse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chilly" dir="t"/>
        </a:scene3d>
        <a:sp3d z="12700" extrusionH="1700"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</dsp:sp>
    <dsp:sp modelId="{BBFD3CA7-C036-4AE5-8B23-770BA55B31AB}">
      <dsp:nvSpPr>
        <dsp:cNvPr id="0" name=""/>
        <dsp:cNvSpPr/>
      </dsp:nvSpPr>
      <dsp:spPr>
        <a:xfrm>
          <a:off x="676110" y="2408815"/>
          <a:ext cx="7136434" cy="1306128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6740" tIns="55880" rIns="55880" bIns="55880" numCol="1" spcCol="1270" anchor="ctr" anchorCtr="0">
          <a:noAutofit/>
        </a:bodyPr>
        <a:lstStyle/>
        <a:p>
          <a:pPr marL="0" lvl="0" indent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>
              <a:solidFill>
                <a:schemeClr val="tx1"/>
              </a:solidFill>
              <a:latin typeface="Arial" pitchFamily="34" charset="0"/>
              <a:cs typeface="Arial" pitchFamily="34" charset="0"/>
            </a:rPr>
            <a:t>- Phát triển nhu cầu, hứng thú của trẻ với việc đọc và viết. </a:t>
          </a:r>
          <a:r>
            <a:rPr lang="vi-VN" sz="2200" b="0" kern="120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endParaRPr lang="en-US" sz="2200" b="0" kern="1200" dirty="0">
            <a:solidFill>
              <a:schemeClr val="tx1"/>
            </a:solidFill>
          </a:endParaRPr>
        </a:p>
      </dsp:txBody>
      <dsp:txXfrm>
        <a:off x="676110" y="2408815"/>
        <a:ext cx="7136434" cy="1306128"/>
      </dsp:txXfrm>
    </dsp:sp>
    <dsp:sp modelId="{0FB1EF3F-3EF0-4638-9397-141509AB1FB0}">
      <dsp:nvSpPr>
        <dsp:cNvPr id="0" name=""/>
        <dsp:cNvSpPr/>
      </dsp:nvSpPr>
      <dsp:spPr>
        <a:xfrm>
          <a:off x="380022" y="2590804"/>
          <a:ext cx="799824" cy="791775"/>
        </a:xfrm>
        <a:prstGeom prst="ellipse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chilly" dir="t"/>
        </a:scene3d>
        <a:sp3d z="12700" extrusionH="1700"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FF6A04-5613-4E5F-8AB3-B6F2D19D5AD4}">
      <dsp:nvSpPr>
        <dsp:cNvPr id="0" name=""/>
        <dsp:cNvSpPr/>
      </dsp:nvSpPr>
      <dsp:spPr>
        <a:xfrm>
          <a:off x="-5066843" y="-791784"/>
          <a:ext cx="6155568" cy="6155568"/>
        </a:xfrm>
        <a:prstGeom prst="blockArc">
          <a:avLst>
            <a:gd name="adj1" fmla="val 18900000"/>
            <a:gd name="adj2" fmla="val 2700000"/>
            <a:gd name="adj3" fmla="val 35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13E33A-7696-4974-B5B3-6B68924D17AF}">
      <dsp:nvSpPr>
        <dsp:cNvPr id="0" name=""/>
        <dsp:cNvSpPr/>
      </dsp:nvSpPr>
      <dsp:spPr>
        <a:xfrm>
          <a:off x="1029092" y="762001"/>
          <a:ext cx="6934218" cy="3308904"/>
        </a:xfrm>
        <a:prstGeom prst="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chilly" dir="t"/>
        </a:scene3d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814513" tIns="55880" rIns="55880" bIns="55880" numCol="1" spcCol="1270" anchor="ctr" anchorCtr="0">
          <a:noAutofit/>
        </a:bodyPr>
        <a:lstStyle/>
        <a:p>
          <a:pPr marL="0" lvl="0" indent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0" kern="1200" dirty="0">
            <a:solidFill>
              <a:schemeClr val="tx1"/>
            </a:solidFill>
          </a:endParaRPr>
        </a:p>
      </dsp:txBody>
      <dsp:txXfrm>
        <a:off x="1029092" y="762001"/>
        <a:ext cx="6934218" cy="3308904"/>
      </dsp:txXfrm>
    </dsp:sp>
    <dsp:sp modelId="{D445B92D-C47B-40F5-B3C6-5C3B293BB177}">
      <dsp:nvSpPr>
        <dsp:cNvPr id="0" name=""/>
        <dsp:cNvSpPr/>
      </dsp:nvSpPr>
      <dsp:spPr>
        <a:xfrm>
          <a:off x="583614" y="1828806"/>
          <a:ext cx="929601" cy="914386"/>
        </a:xfrm>
        <a:prstGeom prst="ellipse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chilly" dir="t"/>
        </a:scene3d>
        <a:sp3d z="12700" extrusionH="1700"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1B69B5-85E6-4B0F-87FF-9096F43F8A5B}">
      <dsp:nvSpPr>
        <dsp:cNvPr id="0" name=""/>
        <dsp:cNvSpPr/>
      </dsp:nvSpPr>
      <dsp:spPr>
        <a:xfrm>
          <a:off x="0" y="0"/>
          <a:ext cx="3518854" cy="307791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Arial" pitchFamily="34" charset="0"/>
              <a:cs typeface="Arial" pitchFamily="34" charset="0"/>
            </a:rPr>
            <a:t>-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Trẻ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3-4; 4-5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tuổi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hoạt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động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làm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quen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với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việc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đọc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và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viết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chủ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yếu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thông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qua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các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giờ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sinh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hoạt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;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vui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chơi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,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sau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giờ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học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,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sinh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hoạt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chiều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…..;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không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cụ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thể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như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một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giờ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học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LQCV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cho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trẻ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5-6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tuổi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.  </a:t>
          </a:r>
          <a:endParaRPr lang="en-US" sz="2200" kern="1200" dirty="0"/>
        </a:p>
      </dsp:txBody>
      <dsp:txXfrm>
        <a:off x="0" y="0"/>
        <a:ext cx="3518854" cy="3077914"/>
      </dsp:txXfrm>
    </dsp:sp>
    <dsp:sp modelId="{941698CE-5D8D-4C92-9713-39F19FB47BC2}">
      <dsp:nvSpPr>
        <dsp:cNvPr id="0" name=""/>
        <dsp:cNvSpPr/>
      </dsp:nvSpPr>
      <dsp:spPr>
        <a:xfrm>
          <a:off x="3871642" y="506443"/>
          <a:ext cx="3518854" cy="211131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Arial" pitchFamily="34" charset="0"/>
              <a:cs typeface="Arial" pitchFamily="34" charset="0"/>
            </a:rPr>
            <a:t>-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Trẻ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5-6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tuổi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hoạt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động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làm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quen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với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việc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đọc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và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viết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cũng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thông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qua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các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giờ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sinh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hoạt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nhưng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có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giờ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hoạt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động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LQCV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riêng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.   (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có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giáo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200" kern="1200" dirty="0" err="1">
              <a:latin typeface="Arial" pitchFamily="34" charset="0"/>
              <a:cs typeface="Arial" pitchFamily="34" charset="0"/>
            </a:rPr>
            <a:t>án</a:t>
          </a:r>
          <a:r>
            <a:rPr lang="en-US" sz="2200" kern="1200" dirty="0">
              <a:latin typeface="Arial" pitchFamily="34" charset="0"/>
              <a:cs typeface="Arial" pitchFamily="34" charset="0"/>
            </a:rPr>
            <a:t>).</a:t>
          </a:r>
        </a:p>
      </dsp:txBody>
      <dsp:txXfrm>
        <a:off x="3871642" y="506443"/>
        <a:ext cx="3518854" cy="21113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E147CC-E8B7-49C4-9D5E-76299912C5F0}" type="datetimeFigureOut">
              <a:rPr lang="en-US" smtClean="0"/>
              <a:t>25/8/2022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26BF64-70F0-41D3-916A-215554D34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72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d85e759916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d85e759916_0_122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ge457fa09d0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7" name="Google Shape;1137;ge457fa09d0_0_3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ge457fa09d0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7" name="Google Shape;1137;ge457fa09d0_0_3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8669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2363" cy="3700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823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2926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12997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E5182A-55C7-463D-924F-CAA9EFD8317D}" type="slidenum">
              <a:rPr lang="en-US"/>
              <a:pPr/>
              <a:t>70</a:t>
            </a:fld>
            <a:endParaRPr lang="en-US"/>
          </a:p>
        </p:txBody>
      </p:sp>
      <p:sp>
        <p:nvSpPr>
          <p:cNvPr id="91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8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0DFFE-3DAF-4B76-A655-7E02723E0FF7}" type="datetimeFigureOut">
              <a:rPr lang="en-US" smtClean="0"/>
              <a:t>25/8/2022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C37B4-74B7-4B43-9324-3A28FD4D6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06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0DFFE-3DAF-4B76-A655-7E02723E0FF7}" type="datetimeFigureOut">
              <a:rPr lang="en-US" smtClean="0"/>
              <a:t>25/8/2022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C37B4-74B7-4B43-9324-3A28FD4D6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533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0DFFE-3DAF-4B76-A655-7E02723E0FF7}" type="datetimeFigureOut">
              <a:rPr lang="en-US" smtClean="0"/>
              <a:t>25/8/2022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C37B4-74B7-4B43-9324-3A28FD4D6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950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301400" y="4268351"/>
            <a:ext cx="37137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301400" y="1724451"/>
            <a:ext cx="3713700" cy="25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641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0DFFE-3DAF-4B76-A655-7E02723E0FF7}" type="datetimeFigureOut">
              <a:rPr lang="en-US" smtClean="0"/>
              <a:t>25/8/2022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C37B4-74B7-4B43-9324-3A28FD4D6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277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0DFFE-3DAF-4B76-A655-7E02723E0FF7}" type="datetimeFigureOut">
              <a:rPr lang="en-US" smtClean="0"/>
              <a:t>25/8/2022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C37B4-74B7-4B43-9324-3A28FD4D6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27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0DFFE-3DAF-4B76-A655-7E02723E0FF7}" type="datetimeFigureOut">
              <a:rPr lang="en-US" smtClean="0"/>
              <a:t>25/8/2022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C37B4-74B7-4B43-9324-3A28FD4D6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80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0DFFE-3DAF-4B76-A655-7E02723E0FF7}" type="datetimeFigureOut">
              <a:rPr lang="en-US" smtClean="0"/>
              <a:t>25/8/2022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C37B4-74B7-4B43-9324-3A28FD4D6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355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0DFFE-3DAF-4B76-A655-7E02723E0FF7}" type="datetimeFigureOut">
              <a:rPr lang="en-US" smtClean="0"/>
              <a:t>25/8/2022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C37B4-74B7-4B43-9324-3A28FD4D6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02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0DFFE-3DAF-4B76-A655-7E02723E0FF7}" type="datetimeFigureOut">
              <a:rPr lang="en-US" smtClean="0"/>
              <a:t>25/8/2022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C37B4-74B7-4B43-9324-3A28FD4D6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248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0DFFE-3DAF-4B76-A655-7E02723E0FF7}" type="datetimeFigureOut">
              <a:rPr lang="en-US" smtClean="0"/>
              <a:t>25/8/2022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C37B4-74B7-4B43-9324-3A28FD4D6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031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0DFFE-3DAF-4B76-A655-7E02723E0FF7}" type="datetimeFigureOut">
              <a:rPr lang="en-US" smtClean="0"/>
              <a:t>25/8/2022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C37B4-74B7-4B43-9324-3A28FD4D6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330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0DFFE-3DAF-4B76-A655-7E02723E0FF7}" type="datetimeFigureOut">
              <a:rPr lang="en-US" smtClean="0"/>
              <a:t>25/8/2022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C37B4-74B7-4B43-9324-3A28FD4D6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312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36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g"/><Relationship Id="rId4" Type="http://schemas.openxmlformats.org/officeDocument/2006/relationships/image" Target="../media/image62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6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E5F1"/>
        </a:solidFill>
        <a:effectLst/>
      </p:bgPr>
    </p:bg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O D CU\ANH SUU TAM\ANH SUU TAM 1-2011\HINH NEN\Flower-Art-Unsprout-Tulip-1-1920x12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0730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3" name="Google Shape;1193;p33"/>
          <p:cNvSpPr/>
          <p:nvPr/>
        </p:nvSpPr>
        <p:spPr>
          <a:xfrm flipH="1">
            <a:off x="1445189" y="210202"/>
            <a:ext cx="1249611" cy="52730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4" name="Google Shape;1194;p33"/>
          <p:cNvSpPr/>
          <p:nvPr/>
        </p:nvSpPr>
        <p:spPr>
          <a:xfrm>
            <a:off x="6664752" y="352295"/>
            <a:ext cx="1046287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5" name="Google Shape;1195;p33"/>
          <p:cNvSpPr/>
          <p:nvPr/>
        </p:nvSpPr>
        <p:spPr>
          <a:xfrm>
            <a:off x="1029303" y="3063052"/>
            <a:ext cx="642043" cy="356664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6" name="Google Shape;1196;p33"/>
          <p:cNvSpPr/>
          <p:nvPr/>
        </p:nvSpPr>
        <p:spPr>
          <a:xfrm>
            <a:off x="549502" y="2383662"/>
            <a:ext cx="1046287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7" name="Google Shape;1197;p33"/>
          <p:cNvSpPr/>
          <p:nvPr/>
        </p:nvSpPr>
        <p:spPr>
          <a:xfrm flipH="1">
            <a:off x="7503833" y="3603051"/>
            <a:ext cx="921669" cy="388907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TextBox 9"/>
          <p:cNvSpPr txBox="1"/>
          <p:nvPr/>
        </p:nvSpPr>
        <p:spPr>
          <a:xfrm>
            <a:off x="1104801" y="261146"/>
            <a:ext cx="71628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ỦY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BAN </a:t>
            </a:r>
            <a:r>
              <a:rPr lang="en-US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NHÂN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DÂN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QUẬN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3</a:t>
            </a:r>
          </a:p>
          <a:p>
            <a:pPr algn="ctr">
              <a:defRPr/>
            </a:pPr>
            <a:r>
              <a:rPr lang="en-US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PHÒNG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GIÁO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DỤC VÀ ĐÀO </a:t>
            </a:r>
            <a:r>
              <a:rPr lang="en-US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TẠO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59873" y="5614173"/>
            <a:ext cx="42097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i="1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Quận</a:t>
            </a:r>
            <a:r>
              <a:rPr lang="en-US" b="1" i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b="1" i="1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b="1" i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b="1" i="1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b="1" i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b="1" i="1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b="1" i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2022</a:t>
            </a:r>
          </a:p>
        </p:txBody>
      </p:sp>
      <p:sp>
        <p:nvSpPr>
          <p:cNvPr id="2" name="Rectangle 1"/>
          <p:cNvSpPr/>
          <p:nvPr/>
        </p:nvSpPr>
        <p:spPr>
          <a:xfrm>
            <a:off x="1020092" y="2383662"/>
            <a:ext cx="76495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PHÁT TRIỂN BÀI TẬP TRÒ CHƠI </a:t>
            </a:r>
          </a:p>
          <a:p>
            <a:pPr algn="ctr"/>
            <a:r>
              <a:rPr lang="en-US" sz="36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TRONG HOẠT ĐỘNG LQCV </a:t>
            </a:r>
          </a:p>
          <a:p>
            <a:pPr algn="ctr"/>
            <a:r>
              <a:rPr lang="en-US" sz="36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 TRẺ TỪ 3-6 TUỔI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8E2F59-4025-40EA-9BFC-69B8274C4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990283"/>
            <a:ext cx="1249612" cy="124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4853"/>
      </p:ext>
    </p:extLst>
  </p:cSld>
  <p:clrMapOvr>
    <a:masterClrMapping/>
  </p:clrMapOvr>
  <p:transition spd="slow"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E8342-7988-4CF6-B602-12F6DFE6C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6AAF80-8390-4970-93A9-468FBAB3F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-381000"/>
            <a:ext cx="9523828" cy="7620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DADA67C-2D63-4461-A8CE-475FC9602045}"/>
              </a:ext>
            </a:extLst>
          </p:cNvPr>
          <p:cNvSpPr/>
          <p:nvPr/>
        </p:nvSpPr>
        <p:spPr>
          <a:xfrm>
            <a:off x="1143000" y="1295400"/>
            <a:ext cx="7162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bảng biểu, bảng tên lớp khi sử dụng tiếng anh cần chú ý: Tiếng việt phía trên chữ to, tiếng anh phía dưới chữ nhỏ.</a:t>
            </a:r>
          </a:p>
          <a:p>
            <a:pPr marL="342900" indent="-342900">
              <a:buFontTx/>
              <a:buChar char="-"/>
            </a:pP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5-6 tuổi khuyến khích nên viết hạn chế in và thường xuyên thay đổi. Tạo môi trường chữ cho trẻ so sánh: mượn 2 từ chỉ đồ vật giống nhau sẽ viết nhiều loại kiểu chữ. Vd: Trầu bà, TRẦU BÀ...</a:t>
            </a:r>
          </a:p>
          <a:p>
            <a:pPr marL="342900" indent="-342900">
              <a:buFontTx/>
              <a:buChar char="-"/>
            </a:pP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288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1371600"/>
            <a:ext cx="754380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			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ý: </a:t>
            </a:r>
            <a:r>
              <a:rPr lang="en-US" sz="20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0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20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20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0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sz="20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dựng</a:t>
            </a:r>
            <a:r>
              <a:rPr lang="en-US" sz="20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			</a:t>
            </a:r>
            <a:r>
              <a:rPr lang="en-US" sz="20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môi</a:t>
            </a:r>
            <a:r>
              <a:rPr lang="en-US" sz="20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0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0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20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(LTLTT).</a:t>
            </a:r>
          </a:p>
          <a:p>
            <a:pPr indent="341313" algn="just">
              <a:spcBef>
                <a:spcPts val="1200"/>
              </a:spcBef>
              <a:buFont typeface="Courier New" pitchFamily="49" charset="0"/>
              <a:buChar char="o"/>
            </a:pP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tuân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thủ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luật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ngữ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tả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Tránh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tắt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đặc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biệt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).</a:t>
            </a:r>
          </a:p>
          <a:p>
            <a:pPr marL="342900" indent="-342900" algn="just">
              <a:spcBef>
                <a:spcPts val="1200"/>
              </a:spcBef>
              <a:buFont typeface="Courier New" pitchFamily="49" charset="0"/>
              <a:buChar char="o"/>
            </a:pP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dùng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thường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thường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in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indent="341313" algn="just">
              <a:spcBef>
                <a:spcPts val="1200"/>
              </a:spcBef>
              <a:buFont typeface="Courier New" pitchFamily="49" charset="0"/>
              <a:buChar char="o"/>
            </a:pP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Môi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thường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xuyên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thay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dung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hoặc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khả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);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thêm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góc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…….</a:t>
            </a:r>
          </a:p>
          <a:p>
            <a:pPr indent="341313" algn="just">
              <a:spcBef>
                <a:spcPts val="1200"/>
              </a:spcBef>
              <a:buFont typeface="Courier New" pitchFamily="49" charset="0"/>
              <a:buChar char="o"/>
              <a:tabLst>
                <a:tab pos="53975" algn="l"/>
              </a:tabLst>
            </a:pP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trọng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môi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ngoài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quen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bất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cứ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đâu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lúc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endParaRPr lang="en-US" sz="2000" i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indent="341313" algn="just">
              <a:spcBef>
                <a:spcPts val="1200"/>
              </a:spcBef>
              <a:buFont typeface="Courier New" pitchFamily="49" charset="0"/>
              <a:buChar char="o"/>
            </a:pP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trọng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dựng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góc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đọc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đặc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biệt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5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tuổi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8953"/>
            <a:ext cx="2844800" cy="2133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777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3D996-395B-D93C-0ACD-EA52B2240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9C3C96-A04E-A11C-08D4-CE3E84D3C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8206"/>
            <a:ext cx="91440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0E75CD-BF6F-5B43-C22C-ACAC99DC6CAC}"/>
              </a:ext>
            </a:extLst>
          </p:cNvPr>
          <p:cNvSpPr txBox="1"/>
          <p:nvPr/>
        </p:nvSpPr>
        <p:spPr>
          <a:xfrm>
            <a:off x="3352800" y="2362200"/>
            <a:ext cx="5105400" cy="24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 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 KINH NGHIỆM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158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CE985-85A0-41F2-BAD1-A898C0B7D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771FD-65EE-49DD-A94A-7FC04C7C7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0" y="3657600"/>
            <a:ext cx="2514600" cy="2468563"/>
          </a:xfrm>
        </p:spPr>
        <p:txBody>
          <a:bodyPr/>
          <a:lstStyle/>
          <a:p>
            <a:endParaRPr lang="vi-V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983A5C-2FD8-49CF-8FE1-DD92B81D8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4" y="-1"/>
            <a:ext cx="9115866" cy="681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71565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5D713-D32E-4E81-E3A8-E807A61F4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17E1A-6BA0-E1C7-3042-AA637DB2F027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8686800" y="4572000"/>
            <a:ext cx="304800" cy="15541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1802B3-6C9C-8880-0962-D92C53B40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37746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5BF13-0EC5-53BA-CACA-062F88AA5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BD6C2F-50EB-8046-9695-CAD532174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2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6AD57-F610-BA9C-FCEC-1289397BB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90C32-AE6C-6D11-2E73-B1FA88E93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1400" y="4038600"/>
            <a:ext cx="1295400" cy="2087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806D8E-100A-48EF-8376-5F576B327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82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C328C-0821-1DD0-A05F-5674022E6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288DF0-51AD-50F5-BE13-53EB187E6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" y="-56271"/>
            <a:ext cx="5549851" cy="2438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28AE6B-DA00-9CE8-6591-0B9272CA4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4202" y="0"/>
            <a:ext cx="3648075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78EA31-FBD1-D696-D458-D74695C80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1" y="2438400"/>
            <a:ext cx="5549851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6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038600"/>
            <a:ext cx="7772400" cy="1451308"/>
          </a:xfr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en-US" sz="24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Căn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cứ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theo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Văn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bản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hợp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nhất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01/ VBHN- BGDĐT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13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tháng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4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2021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Bộ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dục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Đào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tạo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ban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hành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Chương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trình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dục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mầm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non.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919450" y="2871448"/>
            <a:ext cx="1752600" cy="1049916"/>
            <a:chOff x="1070124" y="573763"/>
            <a:chExt cx="4147016" cy="248376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65130">
              <a:off x="1070124" y="573763"/>
              <a:ext cx="2600325" cy="176212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6815" y="1295400"/>
              <a:ext cx="2600325" cy="176212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9" name="Title 3"/>
          <p:cNvSpPr txBox="1">
            <a:spLocks/>
          </p:cNvSpPr>
          <p:nvPr/>
        </p:nvSpPr>
        <p:spPr>
          <a:xfrm>
            <a:off x="1143000" y="279580"/>
            <a:ext cx="6553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II. HOẠT ĐỘNG LQCV CHO TRẺ MẦM NON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209800" y="1524000"/>
            <a:ext cx="5697787" cy="105133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3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r>
              <a:rPr lang="en-US" sz="3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>
                <a:latin typeface="Arial" pitchFamily="34" charset="0"/>
                <a:cs typeface="Arial" pitchFamily="34" charset="0"/>
              </a:rPr>
              <a:t>Vậy</a:t>
            </a:r>
            <a:r>
              <a:rPr lang="en-US" sz="3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3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>
                <a:latin typeface="Arial" pitchFamily="34" charset="0"/>
                <a:cs typeface="Arial" pitchFamily="34" charset="0"/>
              </a:rPr>
              <a:t>hoạt</a:t>
            </a:r>
            <a:r>
              <a:rPr lang="en-US" sz="3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3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3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>
                <a:latin typeface="Arial" pitchFamily="34" charset="0"/>
                <a:cs typeface="Arial" pitchFamily="34" charset="0"/>
              </a:rPr>
              <a:t>quen</a:t>
            </a:r>
            <a:r>
              <a:rPr lang="en-US" sz="3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3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>
                <a:latin typeface="Arial" pitchFamily="34" charset="0"/>
                <a:cs typeface="Arial" pitchFamily="34" charset="0"/>
              </a:rPr>
              <a:t>việc</a:t>
            </a:r>
            <a:r>
              <a:rPr lang="en-US" sz="3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>
                <a:latin typeface="Arial" pitchFamily="34" charset="0"/>
                <a:cs typeface="Arial" pitchFamily="34" charset="0"/>
              </a:rPr>
              <a:t>đọc</a:t>
            </a:r>
            <a:r>
              <a:rPr lang="en-US" sz="3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3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>
                <a:latin typeface="Arial" pitchFamily="34" charset="0"/>
                <a:cs typeface="Arial" pitchFamily="34" charset="0"/>
              </a:rPr>
              <a:t>viết</a:t>
            </a:r>
            <a:r>
              <a:rPr lang="en-US" sz="3800" dirty="0">
                <a:latin typeface="Arial" pitchFamily="34" charset="0"/>
                <a:cs typeface="Arial" pitchFamily="34" charset="0"/>
              </a:rPr>
              <a:t> (LQCV) </a:t>
            </a:r>
            <a:r>
              <a:rPr lang="en-US" sz="38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3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sz="3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>
                <a:latin typeface="Arial" pitchFamily="34" charset="0"/>
                <a:cs typeface="Arial" pitchFamily="34" charset="0"/>
              </a:rPr>
              <a:t>mầm</a:t>
            </a:r>
            <a:r>
              <a:rPr lang="en-US" sz="3800" dirty="0">
                <a:latin typeface="Arial" pitchFamily="34" charset="0"/>
                <a:cs typeface="Arial" pitchFamily="34" charset="0"/>
              </a:rPr>
              <a:t> non </a:t>
            </a:r>
            <a:r>
              <a:rPr lang="en-US" sz="38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3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>
                <a:latin typeface="Arial" pitchFamily="34" charset="0"/>
                <a:cs typeface="Arial" pitchFamily="34" charset="0"/>
              </a:rPr>
              <a:t>như</a:t>
            </a:r>
            <a:r>
              <a:rPr lang="en-US" sz="3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>
                <a:latin typeface="Arial" pitchFamily="34" charset="0"/>
                <a:cs typeface="Arial" pitchFamily="34" charset="0"/>
              </a:rPr>
              <a:t>thế</a:t>
            </a:r>
            <a:r>
              <a:rPr lang="en-US" sz="3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3800" dirty="0">
                <a:latin typeface="Arial" pitchFamily="34" charset="0"/>
                <a:cs typeface="Arial" pitchFamily="34" charset="0"/>
              </a:rPr>
              <a:t>?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36" y="1143788"/>
            <a:ext cx="1507747" cy="1507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664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531659" y="3969258"/>
            <a:ext cx="4114800" cy="838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Tx/>
              <a:buChar char="-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Mức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độ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quen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đọc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viết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41525" y="3352800"/>
            <a:ext cx="4006400" cy="2282698"/>
            <a:chOff x="304800" y="1524000"/>
            <a:chExt cx="4006400" cy="228269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1524000"/>
              <a:ext cx="3112184" cy="174942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04800" y="3406588"/>
              <a:ext cx="3802772" cy="40011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Trẻ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mẫu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giáo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(3-4; 4-5; 5-6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tuổi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)</a:t>
              </a:r>
              <a:endParaRPr lang="en-US" sz="2000" dirty="0"/>
            </a:p>
          </p:txBody>
        </p:sp>
        <p:sp>
          <p:nvSpPr>
            <p:cNvPr id="8" name="Right Arrow 7"/>
            <p:cNvSpPr/>
            <p:nvPr/>
          </p:nvSpPr>
          <p:spPr>
            <a:xfrm>
              <a:off x="3836893" y="2317242"/>
              <a:ext cx="474307" cy="242316"/>
            </a:xfrm>
            <a:prstGeom prst="righ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19431" y="389715"/>
            <a:ext cx="7696200" cy="2621379"/>
            <a:chOff x="990600" y="411414"/>
            <a:chExt cx="7696200" cy="262137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617" y="411414"/>
              <a:ext cx="3020565" cy="2103186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990600" y="2514600"/>
              <a:ext cx="3276600" cy="51819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latin typeface="Arial" pitchFamily="34" charset="0"/>
                  <a:cs typeface="Arial" pitchFamily="34" charset="0"/>
                </a:rPr>
                <a:t>Trẻ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dirty="0" err="1">
                  <a:latin typeface="Arial" pitchFamily="34" charset="0"/>
                  <a:cs typeface="Arial" pitchFamily="34" charset="0"/>
                </a:rPr>
                <a:t>Nhà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dirty="0" err="1">
                  <a:latin typeface="Arial" pitchFamily="34" charset="0"/>
                  <a:cs typeface="Arial" pitchFamily="34" charset="0"/>
                </a:rPr>
                <a:t>trẻ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 12-36 </a:t>
              </a:r>
              <a:r>
                <a:rPr lang="en-US" dirty="0" err="1">
                  <a:latin typeface="Arial" pitchFamily="34" charset="0"/>
                  <a:cs typeface="Arial" pitchFamily="34" charset="0"/>
                </a:rPr>
                <a:t>tháng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 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452769" y="1317099"/>
              <a:ext cx="3234031" cy="6858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Mức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độ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: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Làm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quen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với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sách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4572000" y="1657239"/>
              <a:ext cx="685800" cy="242316"/>
            </a:xfrm>
            <a:prstGeom prst="righ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547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537820-1D4B-4683-A809-DFD574415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85800"/>
            <a:ext cx="9144000" cy="7924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1B1A1DE-FCD0-4BFB-B498-A95694BC3E1D}"/>
              </a:ext>
            </a:extLst>
          </p:cNvPr>
          <p:cNvSpPr/>
          <p:nvPr/>
        </p:nvSpPr>
        <p:spPr>
          <a:xfrm>
            <a:off x="1371600" y="1371600"/>
            <a:ext cx="2438400" cy="1668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I. </a:t>
            </a:r>
          </a:p>
          <a:p>
            <a:pPr>
              <a:lnSpc>
                <a:spcPct val="200000"/>
              </a:lnSpc>
            </a:pP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LQCV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CHO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MẦM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NON</a:t>
            </a:r>
            <a:endParaRPr lang="vi-VN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A522F4-AEE8-4235-B58F-70F5494418E2}"/>
              </a:ext>
            </a:extLst>
          </p:cNvPr>
          <p:cNvSpPr/>
          <p:nvPr/>
        </p:nvSpPr>
        <p:spPr>
          <a:xfrm>
            <a:off x="4724400" y="1371600"/>
            <a:ext cx="2819400" cy="2949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II</a:t>
            </a:r>
          </a:p>
          <a:p>
            <a:pPr>
              <a:lnSpc>
                <a:spcPct val="150000"/>
              </a:lnSpc>
            </a:pP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TƯỞNG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QUEN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CHO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MẪU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GIÁO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7436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659" y="381000"/>
            <a:ext cx="7655859" cy="990600"/>
          </a:xfr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Tuy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nhiên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quen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đọc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viết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(LQCV)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thể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rõ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nhất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ở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độ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tuổi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lớp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lá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5-6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tuổi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cụ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thể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57200" y="1915084"/>
            <a:ext cx="5410200" cy="84828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Môi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trường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viết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400" i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i="1" dirty="0" err="1">
                <a:latin typeface="Arial" pitchFamily="34" charset="0"/>
                <a:cs typeface="Arial" pitchFamily="34" charset="0"/>
              </a:rPr>
              <a:t>nhiều</a:t>
            </a:r>
            <a:r>
              <a:rPr lang="en-US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latin typeface="Arial" pitchFamily="34" charset="0"/>
                <a:cs typeface="Arial" pitchFamily="34" charset="0"/>
              </a:rPr>
              <a:t>hơn</a:t>
            </a:r>
            <a:r>
              <a:rPr lang="en-US" sz="2400" i="1" dirty="0">
                <a:latin typeface="Arial" pitchFamily="34" charset="0"/>
                <a:cs typeface="Arial" pitchFamily="34" charset="0"/>
              </a:rPr>
              <a:t> so </a:t>
            </a:r>
            <a:r>
              <a:rPr lang="en-US" sz="2400" i="1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latin typeface="Arial" pitchFamily="34" charset="0"/>
                <a:cs typeface="Arial" pitchFamily="34" charset="0"/>
              </a:rPr>
              <a:t>độ</a:t>
            </a:r>
            <a:r>
              <a:rPr lang="en-US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latin typeface="Arial" pitchFamily="34" charset="0"/>
                <a:cs typeface="Arial" pitchFamily="34" charset="0"/>
              </a:rPr>
              <a:t>tuổi</a:t>
            </a:r>
            <a:r>
              <a:rPr lang="en-US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latin typeface="Arial" pitchFamily="34" charset="0"/>
                <a:cs typeface="Arial" pitchFamily="34" charset="0"/>
              </a:rPr>
              <a:t>khác</a:t>
            </a:r>
            <a:r>
              <a:rPr lang="en-US" sz="2400" i="1" dirty="0">
                <a:latin typeface="Arial" pitchFamily="34" charset="0"/>
                <a:cs typeface="Arial" pitchFamily="34" charset="0"/>
              </a:rPr>
              <a:t>)</a:t>
            </a:r>
            <a:endParaRPr lang="en-US" sz="2400" dirty="0"/>
          </a:p>
        </p:txBody>
      </p:sp>
      <p:sp>
        <p:nvSpPr>
          <p:cNvPr id="15" name="Rounded Rectangle 14"/>
          <p:cNvSpPr/>
          <p:nvPr/>
        </p:nvSpPr>
        <p:spPr>
          <a:xfrm>
            <a:off x="3523714" y="3492873"/>
            <a:ext cx="2895600" cy="63201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Góc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LQCV</a:t>
            </a:r>
            <a:endParaRPr lang="en-US" sz="2400" dirty="0"/>
          </a:p>
        </p:txBody>
      </p:sp>
      <p:sp>
        <p:nvSpPr>
          <p:cNvPr id="16" name="Rounded Rectangle 15"/>
          <p:cNvSpPr/>
          <p:nvPr/>
        </p:nvSpPr>
        <p:spPr>
          <a:xfrm>
            <a:off x="4800600" y="4905936"/>
            <a:ext cx="3633694" cy="72165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Giờ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LQCV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0385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2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" y="4267200"/>
            <a:ext cx="8229600" cy="185281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 indent="0" algn="ctr">
              <a:buNone/>
            </a:pPr>
            <a:endParaRPr lang="en-US" sz="26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0" lvl="1" indent="0" algn="ctr">
              <a:buNone/>
            </a:pPr>
            <a:r>
              <a:rPr lang="en-US" sz="2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quen</a:t>
            </a:r>
            <a:r>
              <a:rPr lang="en-US" sz="2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đọc</a:t>
            </a:r>
            <a:r>
              <a:rPr lang="en-US" sz="2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2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mầm</a:t>
            </a:r>
            <a:r>
              <a:rPr lang="en-US" sz="2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non </a:t>
            </a:r>
            <a:r>
              <a:rPr lang="en-US" sz="2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chương</a:t>
            </a:r>
            <a:r>
              <a:rPr lang="en-US" sz="2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GDMN</a:t>
            </a:r>
          </a:p>
          <a:p>
            <a:pPr marL="0" lvl="1" indent="0" algn="ctr">
              <a:buNone/>
            </a:pPr>
            <a:endParaRPr lang="en-US" sz="26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867622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864" y="1208028"/>
            <a:ext cx="2590800" cy="475565"/>
          </a:xfr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12 - 24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tháng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1919" y="457200"/>
            <a:ext cx="33617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400050" algn="just">
              <a:buFont typeface="Wingdings" pitchFamily="2" charset="2"/>
              <a:buChar char="§"/>
            </a:pP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trẻ</a:t>
            </a:r>
            <a:endParaRPr lang="en-US" sz="24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39886" y="2209800"/>
            <a:ext cx="5410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 -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Mở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sách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xem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tranh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chỉ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nhân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sự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tranh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026" name="Picture 2" descr="Chon Sach Co Hinh Ve Minh Hoa Cho Tre1 Những Trò Chơi Vận Động Cho Trẻ Từ 6-12 Tháng Tuổi Phát Triển Toàn Diệ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61" y="1852220"/>
            <a:ext cx="2733361" cy="16479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471434" y="3528645"/>
            <a:ext cx="8169311" cy="2669234"/>
            <a:chOff x="441289" y="3350567"/>
            <a:chExt cx="8169311" cy="2669234"/>
          </a:xfrm>
        </p:grpSpPr>
        <p:sp>
          <p:nvSpPr>
            <p:cNvPr id="9" name="Rectangle 8"/>
            <p:cNvSpPr/>
            <p:nvPr/>
          </p:nvSpPr>
          <p:spPr>
            <a:xfrm>
              <a:off x="441289" y="4089122"/>
              <a:ext cx="54483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>
                  <a:latin typeface="Arial" pitchFamily="34" charset="0"/>
                  <a:cs typeface="Arial" pitchFamily="34" charset="0"/>
                </a:rPr>
                <a:t>-  </a:t>
              </a:r>
              <a:r>
                <a:rPr lang="vi-VN" sz="2400" dirty="0">
                  <a:latin typeface="Arial" pitchFamily="34" charset="0"/>
                  <a:cs typeface="Arial" pitchFamily="34" charset="0"/>
                </a:rPr>
                <a:t>Lắng nghe khi người lớn đọc sách.</a:t>
              </a:r>
            </a:p>
            <a:p>
              <a:pPr algn="just"/>
              <a:r>
                <a:rPr lang="en-US" sz="2400" dirty="0">
                  <a:latin typeface="Arial" pitchFamily="34" charset="0"/>
                  <a:cs typeface="Arial" pitchFamily="34" charset="0"/>
                </a:rPr>
                <a:t>- </a:t>
              </a:r>
              <a:r>
                <a:rPr lang="vi-VN" sz="2400" dirty="0">
                  <a:latin typeface="Arial" pitchFamily="34" charset="0"/>
                  <a:cs typeface="Arial" pitchFamily="34" charset="0"/>
                </a:rPr>
                <a:t>Xem tranh và gọi tên các nhân vật, sự vật, hành động gần gũi trong tranh.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638800" y="3350567"/>
              <a:ext cx="2971800" cy="46166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Trẻ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24 - 36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tháng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028" name="Picture 4" descr="Những đồ chơi giúp bé phát triển ngôn ngữ qua từng giai đoạ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5500" y="3581400"/>
              <a:ext cx="2438400" cy="243840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3549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28600"/>
            <a:ext cx="3007313" cy="533400"/>
          </a:xfrm>
        </p:spPr>
        <p:txBody>
          <a:bodyPr>
            <a:noAutofit/>
          </a:bodyPr>
          <a:lstStyle/>
          <a:p>
            <a:pPr marL="0" lvl="1" indent="400050" algn="just">
              <a:buFont typeface="Wingdings" pitchFamily="2" charset="2"/>
              <a:buChar char="§"/>
            </a:pP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3 - 4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tuổi</a:t>
            </a:r>
            <a:endParaRPr lang="en-US" sz="24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		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		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762000"/>
            <a:ext cx="2857500" cy="1905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1219200" y="2819400"/>
            <a:ext cx="7162732" cy="24216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quen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ký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thường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cuộc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Cho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xúc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truyện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minh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họa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….</a:t>
            </a:r>
            <a:r>
              <a:rPr lang="vi-VN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nghe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loại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15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081416"/>
            <a:ext cx="2281505" cy="1519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685800" y="533400"/>
            <a:ext cx="7848600" cy="1752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buFontTx/>
              <a:buChar char="-"/>
            </a:pP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Tx/>
              <a:buChar char="-"/>
            </a:pP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Tx/>
              <a:buChar char="-"/>
            </a:pP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quen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trái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sang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dòng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xuống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dòng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ngắt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nghỉ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dấu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Tx/>
              <a:buChar char="-"/>
            </a:pP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5800" y="2514600"/>
            <a:ext cx="7848600" cy="113184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Cầm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sách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đúng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chiều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mở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sách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xem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tranh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đọc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truyện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Giữ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gìn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sách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43400" y="4518010"/>
            <a:ext cx="297180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Vẽ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nguệch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ngoạc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548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78295"/>
            <a:ext cx="8229600" cy="5105400"/>
          </a:xfrm>
        </p:spPr>
        <p:txBody>
          <a:bodyPr vert="horz" lIns="91440" tIns="45720" rIns="91440" bIns="45720" rtlCol="0">
            <a:noAutofit/>
          </a:bodyPr>
          <a:lstStyle/>
          <a:p>
            <a:pPr marL="0" lvl="1" indent="400050" algn="ctr">
              <a:buFont typeface="Wingdings" pitchFamily="2" charset="2"/>
              <a:buChar char="§"/>
            </a:pP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4 - 5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tuổi</a:t>
            </a:r>
            <a:endParaRPr lang="en-US" sz="24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		</a:t>
            </a:r>
            <a:endParaRPr lang="en-US" sz="2000" i="1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Nhận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dạng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; t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ập tô, tập đồ các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nét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chữ.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- 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Chọn sách để xem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m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ô tả hành động của các nhân vật trong tranh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; c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ầm sách đúng chiều và giở từng trang để xem tranh ảnh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 “đọc” sách theo tranh minh họa (“đọc vẹt”).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Phân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biệt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mở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đầu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kết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thúc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sách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- 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Nhận ra ký hiệu thông thường trong cuộc sống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  <a:endParaRPr lang="en-US" sz="2400" i="1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- 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Sử dụng ký hiệu để “viết”: tên, làm vé tàu, thiệp chúc mừng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1" r="2222"/>
          <a:stretch/>
        </p:blipFill>
        <p:spPr>
          <a:xfrm>
            <a:off x="3657600" y="4495800"/>
            <a:ext cx="2590800" cy="1975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735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457200"/>
            <a:ext cx="8077200" cy="5791200"/>
          </a:xfr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5 - 6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tuổi</a:t>
            </a:r>
            <a:endParaRPr lang="en-US" sz="24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en-US" sz="2400" i="1" dirty="0">
                <a:latin typeface="Arial" pitchFamily="34" charset="0"/>
                <a:cs typeface="Arial" pitchFamily="34" charset="0"/>
              </a:rPr>
              <a:t>		</a:t>
            </a:r>
            <a:endParaRPr lang="en-US" sz="24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		-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Nhận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dạng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bảng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		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tiếng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việt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		- 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Chọn sách để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‘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đọc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”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xem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; b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iết cách “đọc sách” từ trái sang phải, từ trên xuống dưới, từ đầu sách đến cuối sách.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Kể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truyện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theo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tranh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kinh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nghiệm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bản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thân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-  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Nhận ra ký hiệu thông thường trong cuộc sống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  <a:endParaRPr lang="en-US" sz="2400" i="1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- 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Tô, đồ các chữ, sao chép một số ký hiệu, chữ cái, tên của mình.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85800"/>
            <a:ext cx="2362200" cy="1619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412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391400" cy="563562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0637147"/>
              </p:ext>
            </p:extLst>
          </p:nvPr>
        </p:nvGraphicFramePr>
        <p:xfrm>
          <a:off x="457200" y="990600"/>
          <a:ext cx="8229600" cy="5396127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81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Trẻ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3-4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tuổi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Trẻ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4-5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tuổi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Trẻ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5-6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tuổi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9735">
                <a:tc>
                  <a:txBody>
                    <a:bodyPr/>
                    <a:lstStyle/>
                    <a:p>
                      <a:pPr algn="just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quen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ký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hiệu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gần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gũi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cuộc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sống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quen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ký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hiệu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thường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cuộc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sống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quen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ký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hiệu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cuộc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sống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xung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quanh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4814">
                <a:tc>
                  <a:txBody>
                    <a:bodyPr/>
                    <a:lstStyle/>
                    <a:p>
                      <a:pPr algn="just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xúc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chữ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sách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truyện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dạng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chữ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cái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dạng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chữ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cái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05288"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Xem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nghe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sách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khác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nhau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Chọn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sách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truyện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xem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tả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hành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biệt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phần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đầu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cuối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sách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Chọn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sách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truyện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“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”.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Kể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truyện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tranh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truyện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kinh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nghiệm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2272">
                <a:tc>
                  <a:txBody>
                    <a:bodyPr/>
                    <a:lstStyle/>
                    <a:p>
                      <a:pPr algn="just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Cầm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sách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đúng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mở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xem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sách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quen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hướng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trái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sang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phải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trên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xuống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dưới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ngắt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nghỉ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Biết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xem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sách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đúng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cầm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sách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giở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sách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tư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thế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ngồi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…);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sách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tranh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truyện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vẹt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).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vi-V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iết cách “đọc sách” từ trái sang phải, từ trên xuống dưới, từ đầu sách đến cuối sách.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355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391400" cy="563562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9708876"/>
              </p:ext>
            </p:extLst>
          </p:nvPr>
        </p:nvGraphicFramePr>
        <p:xfrm>
          <a:off x="533400" y="1143000"/>
          <a:ext cx="8077200" cy="38100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3882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Trẻ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3-4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tuổi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Trẻ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4-5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tuổi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Trẻ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5-6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tuổi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5727">
                <a:tc>
                  <a:txBody>
                    <a:bodyPr/>
                    <a:lstStyle/>
                    <a:p>
                      <a:pPr algn="just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quen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ký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hiệu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gần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gũi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cuộc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sống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quen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ký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hiệu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thường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cuộc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sống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quen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ký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hiệu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cuộc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sống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xung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quanh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3785">
                <a:tc>
                  <a:txBody>
                    <a:bodyPr/>
                    <a:lstStyle/>
                    <a:p>
                      <a:pPr algn="just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xúc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chữ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sách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truyện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dạng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chữ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cái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dạng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chữ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cái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6606">
                <a:tc>
                  <a:txBody>
                    <a:bodyPr/>
                    <a:lstStyle/>
                    <a:p>
                      <a:pPr algn="just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quen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trái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sang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phải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trên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xuống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dưới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”,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vẽ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nguyệch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ngoạc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tô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</a:t>
                      </a:r>
                      <a:endParaRPr lang="en-US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vi-V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Sử dụng ký hiệu để “viết”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Tô, đồ các chữ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vi-V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ao chép một số ký hiệu, chữ cái, tên của mình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981200" y="5436157"/>
            <a:ext cx="5867400" cy="762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691661" y="5619799"/>
            <a:ext cx="874207" cy="394716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79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F1D4F-3CCC-41C3-AE98-602A9C177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D01998-1292-4C7A-8A3B-17876C7EE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3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Alternate Process 10"/>
          <p:cNvSpPr/>
          <p:nvPr/>
        </p:nvSpPr>
        <p:spPr>
          <a:xfrm>
            <a:off x="609600" y="1371600"/>
            <a:ext cx="7929072" cy="4425879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quen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lĩnh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vực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ngôn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ngữ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chương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dục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mầm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non. 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kỹ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Nghe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hỗ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trợ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thiện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dần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ngôn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ngữ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bậc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mầm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non,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sở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nền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tảng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phổ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en-US" sz="24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81472" y="560614"/>
            <a:ext cx="2950029" cy="5715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đầu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85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1828800" cy="868362"/>
          </a:xfrm>
        </p:spPr>
        <p:txBody>
          <a:bodyPr>
            <a:norm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lại</a:t>
            </a:r>
            <a:endParaRPr lang="en-US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066800"/>
            <a:ext cx="7924800" cy="1219200"/>
          </a:xfrm>
        </p:spPr>
        <p:txBody>
          <a:bodyPr>
            <a:normAutofit/>
          </a:bodyPr>
          <a:lstStyle/>
          <a:p>
            <a:pPr algn="just"/>
            <a:r>
              <a:rPr lang="en-US" sz="2400" dirty="0" err="1">
                <a:latin typeface="Arial" pitchFamily="34" charset="0"/>
                <a:cs typeface="Arial" pitchFamily="34" charset="0"/>
              </a:rPr>
              <a:t>Như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vậy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ở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mỗi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độ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tuổi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đều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quen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đọc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viết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nhưng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ở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mức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độ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khác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nhau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38160304"/>
              </p:ext>
            </p:extLst>
          </p:nvPr>
        </p:nvGraphicFramePr>
        <p:xfrm>
          <a:off x="990600" y="2742677"/>
          <a:ext cx="7391400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927664"/>
            <a:ext cx="2819400" cy="18784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999129"/>
            <a:ext cx="1676400" cy="1264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44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1B69B5-85E6-4B0F-87FF-9096F43F8A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131B69B5-85E6-4B0F-87FF-9096F43F8A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41698CE-5D8D-4C92-9713-39F19FB47B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941698CE-5D8D-4C92-9713-39F19FB47B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4" grpId="0">
        <p:bldSub>
          <a:bldDgm bld="one"/>
        </p:bldSub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43000"/>
            <a:ext cx="7467600" cy="2895600"/>
          </a:xfrm>
        </p:spPr>
        <p:txBody>
          <a:bodyPr>
            <a:noAutofit/>
          </a:bodyPr>
          <a:lstStyle/>
          <a:p>
            <a:pPr marL="0" indent="0" algn="just">
              <a:spcBef>
                <a:spcPts val="1200"/>
              </a:spcBef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hiểu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mức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độ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nhận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viết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trước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nội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dung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dạy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Phân nhóm trẻ theo khả năng để dạy cho phù hợp.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vì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cha me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thêm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).</a:t>
            </a:r>
          </a:p>
          <a:p>
            <a:pPr marL="0" lvl="0" indent="0" algn="just">
              <a:spcBef>
                <a:spcPts val="1200"/>
              </a:spcBef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Tổ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chức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theo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từng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nhóm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mỗi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nhóm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đưa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yêu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cầu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khác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nhau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tùy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theo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khả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năng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...)</a:t>
            </a:r>
          </a:p>
          <a:p>
            <a:pPr marL="0" indent="0" algn="just">
              <a:spcBef>
                <a:spcPts val="1200"/>
              </a:spcBef>
              <a:buNone/>
            </a:pPr>
            <a:endParaRPr lang="en-US" sz="2400" i="1" dirty="0">
              <a:latin typeface="Arial" pitchFamily="34" charset="0"/>
              <a:cs typeface="Arial" pitchFamily="34" charset="0"/>
            </a:endParaRPr>
          </a:p>
          <a:p>
            <a:pPr lvl="0" algn="just">
              <a:spcBef>
                <a:spcPts val="1200"/>
              </a:spcBef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spcBef>
                <a:spcPts val="1200"/>
              </a:spcBef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1200"/>
              </a:spcBef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85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184787"/>
            <a:ext cx="7162800" cy="2133600"/>
          </a:xfrm>
        </p:spPr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nhất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thiết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phải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theo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tiến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độ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chương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trình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đưa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ra.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0" lvl="0" indent="0" algn="just"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Quan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sát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giờ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điều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chỉnh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liều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lượng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phù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hợp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giải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quyết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tình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huống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nảy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sinh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400" dirty="0"/>
          </a:p>
        </p:txBody>
      </p:sp>
      <p:grpSp>
        <p:nvGrpSpPr>
          <p:cNvPr id="6" name="Group 5"/>
          <p:cNvGrpSpPr/>
          <p:nvPr/>
        </p:nvGrpSpPr>
        <p:grpSpPr>
          <a:xfrm>
            <a:off x="542365" y="3200400"/>
            <a:ext cx="8258176" cy="2877345"/>
            <a:chOff x="533400" y="3354246"/>
            <a:chExt cx="8258176" cy="287734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8894" y="4282092"/>
              <a:ext cx="2602682" cy="194949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3938867"/>
              <a:ext cx="2466975" cy="18478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980" r="882"/>
            <a:stretch/>
          </p:blipFill>
          <p:spPr>
            <a:xfrm>
              <a:off x="3034701" y="3354246"/>
              <a:ext cx="3154192" cy="212463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228232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55767"/>
            <a:ext cx="7924800" cy="4525963"/>
          </a:xfrm>
        </p:spPr>
        <p:txBody>
          <a:bodyPr>
            <a:noAutofit/>
          </a:bodyPr>
          <a:lstStyle/>
          <a:p>
            <a:pPr marL="0" lvl="0" indent="0" algn="just">
              <a:spcBef>
                <a:spcPts val="1200"/>
              </a:spcBef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spcBef>
                <a:spcPts val="1200"/>
              </a:spcBef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Dạy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quen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ý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nghĩa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như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tên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nhân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yêu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thích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chuyện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kể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chuyện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tranh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đồ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gần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gũi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sinh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họat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lớp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đường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phố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quảng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bảng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hiệu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…),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từ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chủ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đề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đang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i="1" dirty="0" err="1">
                <a:latin typeface="Arial" pitchFamily="34" charset="0"/>
                <a:cs typeface="Arial" pitchFamily="34" charset="0"/>
              </a:rPr>
              <a:t>nếu</a:t>
            </a:r>
            <a:r>
              <a:rPr lang="en-US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400" i="1" dirty="0">
                <a:latin typeface="Arial" pitchFamily="34" charset="0"/>
                <a:cs typeface="Arial" pitchFamily="34" charset="0"/>
              </a:rPr>
              <a:t>). </a:t>
            </a:r>
          </a:p>
          <a:p>
            <a:pPr marL="0" indent="0" algn="just">
              <a:spcBef>
                <a:spcPts val="1200"/>
              </a:spcBef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Dạy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theo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nhóm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thể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từ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2-3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….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2400" i="1" dirty="0">
                <a:latin typeface="Arial" pitchFamily="34" charset="0"/>
                <a:cs typeface="Arial" pitchFamily="34" charset="0"/>
              </a:rPr>
              <a:t>(trẻ có thể so sánh để phân biệt các chữ cái với nhau). </a:t>
            </a:r>
            <a:endParaRPr lang="en-US" sz="2400" i="1" dirty="0"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1200"/>
              </a:spcBef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1200"/>
              </a:spcBef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733800" y="304800"/>
            <a:ext cx="2047553" cy="1590413"/>
            <a:chOff x="2133601" y="503808"/>
            <a:chExt cx="2723509" cy="174281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01" y="503808"/>
              <a:ext cx="1295400" cy="17428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9795" y="522204"/>
              <a:ext cx="1537315" cy="17244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17191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4419600"/>
            <a:ext cx="5634039" cy="1066800"/>
          </a:xfrm>
        </p:spPr>
        <p:txBody>
          <a:bodyPr>
            <a:noAutofit/>
          </a:bodyPr>
          <a:lstStyle/>
          <a:p>
            <a:pPr marL="0" lvl="0" indent="0" algn="just"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Sử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dụng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trò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luyện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tập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nhận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đọc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viết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…).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giới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thiệu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hướng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dẫn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dài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dòng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588807"/>
            <a:ext cx="2161053" cy="13923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000" y="922844"/>
            <a:ext cx="6553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minh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họa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kèm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trở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nghĩa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95600" y="2298883"/>
            <a:ext cx="54006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Dạy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phát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âm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bằng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đọc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thơ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đồng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…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cần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lặp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lại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nhiều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lần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96924"/>
            <a:ext cx="1547812" cy="15478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241" y="4267200"/>
            <a:ext cx="2057400" cy="154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2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4700" y="762000"/>
            <a:ext cx="5486400" cy="3505200"/>
          </a:xfrm>
        </p:spPr>
        <p:txBody>
          <a:bodyPr>
            <a:noAutofit/>
          </a:bodyPr>
          <a:lstStyle/>
          <a:p>
            <a:pPr marL="0" lvl="0" indent="0" algn="just"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Đặt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câu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hỏi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quan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sát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so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sánh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tưởng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tượng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Vd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: (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chữ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I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giống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cái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?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Từ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chữ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I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thể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vẽ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thành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…)</a:t>
            </a:r>
          </a:p>
          <a:p>
            <a:pPr marL="0" lvl="0" indent="0" algn="just"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Tổ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chức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giờ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tự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nhiên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gò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bó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thoải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mái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như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sinh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bình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thường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0" lvl="0" indent="0" algn="just"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Quan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tâm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quá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trình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khám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phá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thay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vì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kết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quả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algn="just"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" y="1219200"/>
            <a:ext cx="3124200" cy="21378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343400"/>
            <a:ext cx="3886200" cy="20308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8063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914400"/>
            <a:ext cx="807720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III. MỘT SỐ Ý TƯỞNG THỰC HIỆN BÀI TẬP TRÒ CHƠI TRONG TỔ CHỨC HOẠT ĐỘNG LÀM QUEN CHỮ VIẾT CHO TRẺ MẪU GIÁO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62200" y="2427805"/>
            <a:ext cx="6553200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Lưu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ý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tưởng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Tùy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tuổi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linh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thiết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kế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117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5B425-74C1-4B9F-A9CE-9E58D03A1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F41A9BB-603C-4837-ADFF-8A720E06B6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06" y="0"/>
            <a:ext cx="9135794" cy="68518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603726-3E73-4E19-A3DC-C6123EFD08DC}"/>
              </a:ext>
            </a:extLst>
          </p:cNvPr>
          <p:cNvSpPr txBox="1"/>
          <p:nvPr/>
        </p:nvSpPr>
        <p:spPr>
          <a:xfrm>
            <a:off x="1828800" y="1142510"/>
            <a:ext cx="5715000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5998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Beautiful-White-Orchid-Flower-Wallpap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4" y="39967"/>
            <a:ext cx="9073007" cy="672074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1028" name="Picture 4" descr="C:\Users\Co Cuc\Desktop\HINH ANH MINH HOA BTTC LQCV\447c8f90779ebac0e38f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" t="4085" r="6487" b="9350"/>
          <a:stretch/>
        </p:blipFill>
        <p:spPr bwMode="auto">
          <a:xfrm>
            <a:off x="5038164" y="689888"/>
            <a:ext cx="3774141" cy="422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Co Cuc\Desktop\HINH ANH MINH HOA BTTC LQCV\2597f37b0b75c62b9f6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" r="5585" b="15862"/>
          <a:stretch/>
        </p:blipFill>
        <p:spPr bwMode="auto">
          <a:xfrm>
            <a:off x="589378" y="609600"/>
            <a:ext cx="4016189" cy="49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04900" y="5791200"/>
            <a:ext cx="73914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Đặt</a:t>
            </a:r>
            <a:r>
              <a:rPr lang="en-US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chấm</a:t>
            </a:r>
            <a:r>
              <a:rPr lang="en-US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en-US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4036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Co Cuc\Desktop\HINH ANH MINH HOA BTTC LQCV\bbd40b38f3363e6867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914400"/>
            <a:ext cx="3943672" cy="488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Co Cuc\Desktop\HINH ANH MINH HOA BTTC LQCV\z3107534337059_6794409aaef2c20bddc9897051ea42a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" t="6060" r="-2125" b="1552"/>
          <a:stretch/>
        </p:blipFill>
        <p:spPr bwMode="auto">
          <a:xfrm>
            <a:off x="457200" y="609600"/>
            <a:ext cx="4320480" cy="609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00282" y="202562"/>
            <a:ext cx="38862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nét</a:t>
            </a:r>
            <a:endParaRPr lang="en-US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86745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465728" y="381000"/>
            <a:ext cx="3563471" cy="5334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1175" indent="-511175"/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I. MỤC ĐÍCH LQCV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580539909"/>
              </p:ext>
            </p:extLst>
          </p:nvPr>
        </p:nvGraphicFramePr>
        <p:xfrm>
          <a:off x="685800" y="1371600"/>
          <a:ext cx="80010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3324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CFF6A04-5613-4E5F-8AB3-B6F2D19D5A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FCFF6A04-5613-4E5F-8AB3-B6F2D19D5A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6B76EBF-CEA8-4418-B1CE-8021738DEC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graphicEl>
                                              <a:dgm id="{96B76EBF-CEA8-4418-B1CE-8021738DEC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20D851B-5875-4B22-9283-D01475474D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>
                                            <p:graphicEl>
                                              <a:dgm id="{920D851B-5875-4B22-9283-D01475474D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FB1EF3F-3EF0-4638-9397-141509AB1F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graphicEl>
                                              <a:dgm id="{0FB1EF3F-3EF0-4638-9397-141509AB1F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BFD3CA7-C036-4AE5-8B23-770BA55B31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graphicEl>
                                              <a:dgm id="{BBFD3CA7-C036-4AE5-8B23-770BA55B31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0375" y="228600"/>
            <a:ext cx="8382000" cy="65787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thơ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ảnh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minh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họa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…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thiết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kế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BTTC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trẻ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AutoShape 4" descr="Hình ảnh chú sư tử dễ thương -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6" descr="Hình ảnh chú sư tử dễ thương - 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424516" y="4144526"/>
            <a:ext cx="4204447" cy="883179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1: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Gạch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giống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795744" y="4038600"/>
            <a:ext cx="4114800" cy="877078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2372896"/>
              </p:ext>
            </p:extLst>
          </p:nvPr>
        </p:nvGraphicFramePr>
        <p:xfrm>
          <a:off x="4905743" y="5105400"/>
          <a:ext cx="3995836" cy="1046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979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79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643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Arial" pitchFamily="34" charset="0"/>
                          <a:cs typeface="Arial" pitchFamily="34" charset="0"/>
                        </a:rPr>
                        <a:t>Từ</a:t>
                      </a:r>
                      <a:r>
                        <a:rPr lang="en-US" sz="1400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400" baseline="0" dirty="0" err="1">
                          <a:latin typeface="Arial" pitchFamily="34" charset="0"/>
                          <a:cs typeface="Arial" pitchFamily="34" charset="0"/>
                        </a:rPr>
                        <a:t>giống</a:t>
                      </a:r>
                      <a:r>
                        <a:rPr lang="en-US" sz="1400" baseline="0" dirty="0"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en-US" sz="1400" baseline="0" dirty="0" err="1">
                          <a:latin typeface="Arial" pitchFamily="34" charset="0"/>
                          <a:cs typeface="Arial" pitchFamily="34" charset="0"/>
                        </a:rPr>
                        <a:t>nhau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400" dirty="0" err="1">
                          <a:latin typeface="Arial" pitchFamily="34" charset="0"/>
                          <a:cs typeface="Arial" pitchFamily="34" charset="0"/>
                        </a:rPr>
                        <a:t>lượng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400" baseline="0" dirty="0" err="1">
                          <a:latin typeface="Arial" pitchFamily="34" charset="0"/>
                          <a:cs typeface="Arial" pitchFamily="34" charset="0"/>
                        </a:rPr>
                        <a:t>gà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Arial" pitchFamily="34" charset="0"/>
                          <a:cs typeface="Arial" pitchFamily="34" charset="0"/>
                        </a:rPr>
                        <a:t>tốc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445741"/>
              </p:ext>
            </p:extLst>
          </p:nvPr>
        </p:nvGraphicFramePr>
        <p:xfrm>
          <a:off x="483999" y="5103906"/>
          <a:ext cx="3995836" cy="1046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568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8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6432"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err="1">
                          <a:latin typeface="Arial" pitchFamily="34" charset="0"/>
                          <a:cs typeface="Arial" pitchFamily="34" charset="0"/>
                        </a:rPr>
                        <a:t>Chữ</a:t>
                      </a:r>
                      <a:r>
                        <a:rPr lang="en-US" sz="1400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400" baseline="0" dirty="0" err="1">
                          <a:latin typeface="Arial" pitchFamily="34" charset="0"/>
                          <a:cs typeface="Arial" pitchFamily="34" charset="0"/>
                        </a:rPr>
                        <a:t>cái</a:t>
                      </a:r>
                      <a:r>
                        <a:rPr lang="en-US" sz="1400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400" baseline="0" dirty="0" err="1">
                          <a:latin typeface="Arial" pitchFamily="34" charset="0"/>
                          <a:cs typeface="Arial" pitchFamily="34" charset="0"/>
                        </a:rPr>
                        <a:t>giống</a:t>
                      </a:r>
                      <a:r>
                        <a:rPr lang="en-US" sz="1400" baseline="0" dirty="0"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en-US" sz="1400" baseline="0" dirty="0" err="1">
                          <a:latin typeface="Arial" pitchFamily="34" charset="0"/>
                          <a:cs typeface="Arial" pitchFamily="34" charset="0"/>
                        </a:rPr>
                        <a:t>nhau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400" dirty="0" err="1">
                          <a:latin typeface="Arial" pitchFamily="34" charset="0"/>
                          <a:cs typeface="Arial" pitchFamily="34" charset="0"/>
                        </a:rPr>
                        <a:t>lượng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>
                          <a:latin typeface="Arial" pitchFamily="34" charset="0"/>
                          <a:cs typeface="Arial" pitchFamily="34" charset="0"/>
                        </a:rPr>
                        <a:t> c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6" name="Straight Arrow Connector 5"/>
          <p:cNvCxnSpPr/>
          <p:nvPr/>
        </p:nvCxnSpPr>
        <p:spPr>
          <a:xfrm flipH="1">
            <a:off x="2667000" y="3316630"/>
            <a:ext cx="1740461" cy="5783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912659" y="3352800"/>
            <a:ext cx="18288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19200"/>
            <a:ext cx="3505200" cy="2241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570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97110" y="320676"/>
            <a:ext cx="5811314" cy="3196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…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thiết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kế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BTTC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trẻ</a:t>
            </a:r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AutoShape 4" descr="Hình ảnh chú sư tử dễ thương -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6" descr="Hình ảnh chú sư tử dễ thương - 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4909297" y="4856582"/>
            <a:ext cx="4038600" cy="687356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b="1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3: 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Cho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gọi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chép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đó</a:t>
            </a: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947" y="2047538"/>
            <a:ext cx="3543300" cy="255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618645" y="1061277"/>
            <a:ext cx="3812404" cy="2286157"/>
            <a:chOff x="618645" y="1061277"/>
            <a:chExt cx="3812404" cy="2286157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645" y="1061277"/>
              <a:ext cx="3812404" cy="22861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ounded Rectangle 17"/>
            <p:cNvSpPr/>
            <p:nvPr/>
          </p:nvSpPr>
          <p:spPr>
            <a:xfrm>
              <a:off x="1215252" y="3154188"/>
              <a:ext cx="832011" cy="171839"/>
            </a:xfrm>
            <a:prstGeom prst="roundRect">
              <a:avLst/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con </a:t>
              </a:r>
              <a:r>
                <a:rPr lang="en-US" sz="14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cua</a:t>
              </a:r>
              <a:endParaRPr lang="en-US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3401191" y="2590800"/>
              <a:ext cx="965717" cy="193222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bạch</a:t>
              </a:r>
              <a:r>
                <a:rPr lang="en-US" sz="1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tuột</a:t>
              </a:r>
              <a:endParaRPr lang="en-US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3455894" y="1119089"/>
              <a:ext cx="817982" cy="193222"/>
            </a:xfrm>
            <a:prstGeom prst="roundRect">
              <a:avLst/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con </a:t>
              </a:r>
              <a:r>
                <a:rPr lang="en-US" sz="14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rùa</a:t>
              </a:r>
              <a:endParaRPr lang="en-US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707439" y="1408922"/>
              <a:ext cx="894183" cy="193222"/>
            </a:xfrm>
            <a:prstGeom prst="roundRect">
              <a:avLst/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tàu</a:t>
              </a:r>
              <a:r>
                <a:rPr lang="en-US" sz="1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lặn</a:t>
              </a:r>
              <a:endParaRPr lang="en-US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612775" y="3694922"/>
            <a:ext cx="4035488" cy="687356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b="1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1: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Gạch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giống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ghi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lượng</a:t>
            </a: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22121" y="4761722"/>
            <a:ext cx="4016795" cy="877077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b="1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2: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Gạch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giống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ghi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lượng</a:t>
            </a: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713663"/>
      </p:ext>
    </p:extLst>
  </p:cSld>
  <p:clrMapOvr>
    <a:masterClrMapping/>
  </p:clrMapOvr>
  <p:transition spd="slow">
    <p:pull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o Cuc\Desktop\HINH ANH TC LQCV\2020_10_30_14_19_02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433" y="381000"/>
            <a:ext cx="1905000" cy="13890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39166" y="642696"/>
            <a:ext cx="4190999" cy="6477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Arial" pitchFamily="34" charset="0"/>
                <a:cs typeface="Arial" pitchFamily="34" charset="0"/>
              </a:rPr>
              <a:t>Sử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dụng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họa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báo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thiết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kế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tập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28966" y="2250141"/>
            <a:ext cx="6705600" cy="39049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tương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ứng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hoặc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ngược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8" name="AutoShape 4" descr="Hình ảnh chú sư tử dễ thương -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6" descr="Hình ảnh chú sư tử dễ thương - 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645646" y="3289305"/>
            <a:ext cx="836613" cy="1586981"/>
            <a:chOff x="117474" y="1530220"/>
            <a:chExt cx="836613" cy="1586981"/>
          </a:xfrm>
        </p:grpSpPr>
        <p:sp>
          <p:nvSpPr>
            <p:cNvPr id="7" name="Cloud 6"/>
            <p:cNvSpPr/>
            <p:nvPr/>
          </p:nvSpPr>
          <p:spPr>
            <a:xfrm>
              <a:off x="192087" y="1530220"/>
              <a:ext cx="762000" cy="533400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S</a:t>
              </a:r>
            </a:p>
          </p:txBody>
        </p:sp>
        <p:pic>
          <p:nvPicPr>
            <p:cNvPr id="1031" name="Picture 7" descr="C:\Users\Co Cuc\Desktop\HINH ANH TC LQCV\tải xuống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062" y="2184140"/>
              <a:ext cx="835025" cy="711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117474" y="2865663"/>
              <a:ext cx="836613" cy="25153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u="sng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sz="16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sz="1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tử</a:t>
              </a:r>
              <a:endParaRPr 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089732" y="3333084"/>
            <a:ext cx="942749" cy="1441189"/>
            <a:chOff x="1447800" y="1688841"/>
            <a:chExt cx="942749" cy="1441189"/>
          </a:xfrm>
        </p:grpSpPr>
        <p:sp>
          <p:nvSpPr>
            <p:cNvPr id="9" name="Cloud 8"/>
            <p:cNvSpPr/>
            <p:nvPr/>
          </p:nvSpPr>
          <p:spPr>
            <a:xfrm>
              <a:off x="1447800" y="1688841"/>
              <a:ext cx="762000" cy="533400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V</a:t>
              </a:r>
            </a:p>
          </p:txBody>
        </p:sp>
        <p:pic>
          <p:nvPicPr>
            <p:cNvPr id="1032" name="Picture 8" descr="C:\Users\Co Cuc\Desktop\HINH ANH TC LQCV\tải xuống (1)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1861" y="2240901"/>
              <a:ext cx="928688" cy="627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1461861" y="2868384"/>
              <a:ext cx="928688" cy="26164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con </a:t>
              </a:r>
              <a:r>
                <a:rPr lang="en-US" sz="1600" b="1" u="sng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en-US" sz="16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ịt</a:t>
              </a:r>
              <a:endParaRPr 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469376" y="3399713"/>
            <a:ext cx="1008483" cy="1405811"/>
            <a:chOff x="2953916" y="1530220"/>
            <a:chExt cx="1008483" cy="1405811"/>
          </a:xfrm>
        </p:grpSpPr>
        <p:sp>
          <p:nvSpPr>
            <p:cNvPr id="10" name="Cloud 9"/>
            <p:cNvSpPr/>
            <p:nvPr/>
          </p:nvSpPr>
          <p:spPr>
            <a:xfrm>
              <a:off x="3077158" y="1530220"/>
              <a:ext cx="762000" cy="533400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m</a:t>
              </a:r>
            </a:p>
          </p:txBody>
        </p:sp>
        <p:pic>
          <p:nvPicPr>
            <p:cNvPr id="1033" name="Picture 9" descr="C:\Users\Co Cuc\Desktop\HINH ANH TC LQCV\tải xuống (2)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3916" y="2063620"/>
              <a:ext cx="1008483" cy="570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2953916" y="2674385"/>
              <a:ext cx="1008483" cy="26164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con </a:t>
              </a:r>
              <a:r>
                <a:rPr lang="en-US" sz="1600" b="1" u="sng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en-US" sz="16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èo</a:t>
              </a:r>
              <a:endParaRPr 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105400" y="3764776"/>
            <a:ext cx="1272989" cy="1733939"/>
            <a:chOff x="117472" y="5029199"/>
            <a:chExt cx="1272989" cy="1733939"/>
          </a:xfrm>
        </p:grpSpPr>
        <p:pic>
          <p:nvPicPr>
            <p:cNvPr id="22" name="Picture 7" descr="C:\Users\Co Cuc\Desktop\HINH ANH TC LQCV\tải xuống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848" y="5029199"/>
              <a:ext cx="835025" cy="711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553848" y="5740658"/>
              <a:ext cx="836613" cy="25153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u="sng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sz="16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sz="1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tử</a:t>
              </a:r>
              <a:endParaRPr 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Cloud 23"/>
            <p:cNvSpPr/>
            <p:nvPr/>
          </p:nvSpPr>
          <p:spPr>
            <a:xfrm>
              <a:off x="117472" y="6248400"/>
              <a:ext cx="455615" cy="381000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S</a:t>
              </a:r>
            </a:p>
          </p:txBody>
        </p:sp>
        <p:sp>
          <p:nvSpPr>
            <p:cNvPr id="25" name="Cloud 24"/>
            <p:cNvSpPr/>
            <p:nvPr/>
          </p:nvSpPr>
          <p:spPr>
            <a:xfrm>
              <a:off x="574876" y="6064120"/>
              <a:ext cx="455615" cy="381000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ư</a:t>
              </a:r>
            </a:p>
          </p:txBody>
        </p:sp>
        <p:sp>
          <p:nvSpPr>
            <p:cNvPr id="26" name="Cloud 25"/>
            <p:cNvSpPr/>
            <p:nvPr/>
          </p:nvSpPr>
          <p:spPr>
            <a:xfrm>
              <a:off x="915377" y="6382138"/>
              <a:ext cx="455615" cy="381000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t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029373" y="3764776"/>
            <a:ext cx="1779322" cy="1728885"/>
            <a:chOff x="1865792" y="5071186"/>
            <a:chExt cx="1779322" cy="1728885"/>
          </a:xfrm>
        </p:grpSpPr>
        <p:pic>
          <p:nvPicPr>
            <p:cNvPr id="27" name="Picture 8" descr="C:\Users\Co Cuc\Desktop\HINH ANH TC LQCV\tải xuống (1)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3004" y="5071186"/>
              <a:ext cx="928688" cy="627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/>
            <p:cNvSpPr/>
            <p:nvPr/>
          </p:nvSpPr>
          <p:spPr>
            <a:xfrm>
              <a:off x="2033004" y="5693224"/>
              <a:ext cx="928688" cy="26164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con </a:t>
              </a:r>
              <a:r>
                <a:rPr lang="en-US" sz="1600" b="1" u="sng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en-US" sz="16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ịt</a:t>
              </a:r>
              <a:endParaRPr 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Cloud 28"/>
            <p:cNvSpPr/>
            <p:nvPr/>
          </p:nvSpPr>
          <p:spPr>
            <a:xfrm>
              <a:off x="1865792" y="5992196"/>
              <a:ext cx="455615" cy="381000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0" name="Cloud 29"/>
            <p:cNvSpPr/>
            <p:nvPr/>
          </p:nvSpPr>
          <p:spPr>
            <a:xfrm>
              <a:off x="2397936" y="6064120"/>
              <a:ext cx="455615" cy="411324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o</a:t>
              </a:r>
            </a:p>
          </p:txBody>
        </p:sp>
        <p:sp>
          <p:nvSpPr>
            <p:cNvPr id="31" name="Cloud 30"/>
            <p:cNvSpPr/>
            <p:nvPr/>
          </p:nvSpPr>
          <p:spPr>
            <a:xfrm>
              <a:off x="2646035" y="6399049"/>
              <a:ext cx="455615" cy="381000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n</a:t>
              </a:r>
            </a:p>
          </p:txBody>
        </p:sp>
        <p:sp>
          <p:nvSpPr>
            <p:cNvPr id="32" name="Cloud 31"/>
            <p:cNvSpPr/>
            <p:nvPr/>
          </p:nvSpPr>
          <p:spPr>
            <a:xfrm>
              <a:off x="2961692" y="5964200"/>
              <a:ext cx="455615" cy="381000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v</a:t>
              </a:r>
            </a:p>
          </p:txBody>
        </p:sp>
        <p:sp>
          <p:nvSpPr>
            <p:cNvPr id="33" name="Cloud 32"/>
            <p:cNvSpPr/>
            <p:nvPr/>
          </p:nvSpPr>
          <p:spPr>
            <a:xfrm>
              <a:off x="2115370" y="6419071"/>
              <a:ext cx="455615" cy="381000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i</a:t>
              </a:r>
            </a:p>
          </p:txBody>
        </p:sp>
        <p:sp>
          <p:nvSpPr>
            <p:cNvPr id="34" name="Cloud 33"/>
            <p:cNvSpPr/>
            <p:nvPr/>
          </p:nvSpPr>
          <p:spPr>
            <a:xfrm>
              <a:off x="3189499" y="6284944"/>
              <a:ext cx="455615" cy="381000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010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0" y="1150082"/>
            <a:ext cx="3556217" cy="26611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694" y="4096207"/>
            <a:ext cx="3556215" cy="2554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49" y="4133069"/>
            <a:ext cx="3652058" cy="241226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133600" y="381000"/>
            <a:ext cx="5638800" cy="4595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>
                <a:latin typeface="Arial" pitchFamily="34" charset="0"/>
                <a:cs typeface="Arial" pitchFamily="34" charset="0"/>
              </a:rPr>
              <a:t>Gạch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dưới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khoanh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tròn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từ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theo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mẫu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692" y="1078414"/>
            <a:ext cx="3556218" cy="273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9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85FFA6-E642-4840-B531-AC320A66F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24" y="-16412"/>
            <a:ext cx="9155723" cy="687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5357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7FCC8F-D9AD-44A1-9FB6-D43D12D29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34" y="0"/>
            <a:ext cx="91510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913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DE82FE-F40F-46E1-B282-27DB94EBB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57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900C3C-37C3-411C-962A-2FF706E0A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18" y="0"/>
            <a:ext cx="91686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4271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45306E-11F6-4F9F-8A54-2F954978C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248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33001_BeHocChu_TimChu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5" r="-1451"/>
          <a:stretch/>
        </p:blipFill>
        <p:spPr>
          <a:xfrm>
            <a:off x="1981200" y="2819400"/>
            <a:ext cx="5791200" cy="353957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38200" y="304800"/>
            <a:ext cx="7924800" cy="48736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Sưu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tầm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báo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Rùa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Vàng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LQCV. </a:t>
            </a:r>
          </a:p>
        </p:txBody>
      </p:sp>
      <p:sp>
        <p:nvSpPr>
          <p:cNvPr id="4" name="Rectangle 3"/>
          <p:cNvSpPr/>
          <p:nvPr/>
        </p:nvSpPr>
        <p:spPr>
          <a:xfrm>
            <a:off x="4038600" y="1270011"/>
            <a:ext cx="4572000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en-US" sz="20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Chọn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lựa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tập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phân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theo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từng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loại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ép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bì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kiếng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thể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dễ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dàng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nhiều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lần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600200" y="1568823"/>
            <a:ext cx="201930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Lấy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ý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tưởng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Arrow Connector 6"/>
          <p:cNvCxnSpPr>
            <a:stCxn id="3" idx="2"/>
          </p:cNvCxnSpPr>
          <p:nvPr/>
        </p:nvCxnSpPr>
        <p:spPr>
          <a:xfrm flipH="1">
            <a:off x="2438400" y="792162"/>
            <a:ext cx="2362200" cy="7766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3" idx="2"/>
            <a:endCxn id="4" idx="0"/>
          </p:cNvCxnSpPr>
          <p:nvPr/>
        </p:nvCxnSpPr>
        <p:spPr>
          <a:xfrm>
            <a:off x="4800600" y="792162"/>
            <a:ext cx="1524000" cy="4778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252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82745742"/>
              </p:ext>
            </p:extLst>
          </p:nvPr>
        </p:nvGraphicFramePr>
        <p:xfrm>
          <a:off x="609600" y="685800"/>
          <a:ext cx="80010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ight Arrow 5"/>
          <p:cNvSpPr/>
          <p:nvPr/>
        </p:nvSpPr>
        <p:spPr>
          <a:xfrm>
            <a:off x="737224" y="5431620"/>
            <a:ext cx="762000" cy="345394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76400" y="5291411"/>
            <a:ext cx="6934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24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tiền đề cho trẻ thích ứng với việc tập đọc, tập viết ở lớp 1.</a:t>
            </a:r>
            <a:endParaRPr lang="en-US" sz="24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83004" y="1524000"/>
            <a:ext cx="6427596" cy="31242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kỹ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ban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đọc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200" dirty="0">
              <a:solidFill>
                <a:schemeClr val="tx1"/>
              </a:solidFill>
            </a:endParaRPr>
          </a:p>
          <a:p>
            <a:pPr marL="0" lvl="1" indent="2286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dạng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âm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tô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chép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ký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mình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qua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đố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…;</a:t>
            </a:r>
            <a:endParaRPr lang="en-US" sz="2200" dirty="0">
              <a:solidFill>
                <a:schemeClr val="tx1"/>
              </a:solidFill>
            </a:endParaRPr>
          </a:p>
          <a:p>
            <a:pPr marL="0" lvl="1" indent="2286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ngồi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cầm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…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v..v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03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CFF6A04-5613-4E5F-8AB3-B6F2D19D5A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FCFF6A04-5613-4E5F-8AB3-B6F2D19D5A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445B92D-C47B-40F5-B3C6-5C3B293BB1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graphicEl>
                                              <a:dgm id="{D445B92D-C47B-40F5-B3C6-5C3B293BB1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913E33A-7696-4974-B5B3-6B68924D17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>
                                            <p:graphicEl>
                                              <a:dgm id="{D913E33A-7696-4974-B5B3-6B68924D17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  <p:bldP spid="6" grpId="0" animBg="1"/>
      <p:bldP spid="7" grpId="0"/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209800" y="160337"/>
            <a:ext cx="4572000" cy="5334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cái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AutoShape 4" descr="Hình ảnh chú sư tử dễ thương -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6" descr="Hình ảnh chú sư tử dễ thương - 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" name="Picture 2" descr="C:\Users\Co Cuc\Desktop\HINH ANH MINH HOA BTTC LQCV\92a9b5154d1b8045d90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81720"/>
            <a:ext cx="2363507" cy="455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Co Cuc\Desktop\HINH ANH MINH HOA BTTC LQCV\4870d5cd2dc3e09db9d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648" y="2895600"/>
            <a:ext cx="3168352" cy="335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C:\Users\Co Cuc\Desktop\HINH ANH MINH HOA BTTC LQCV\127dcbc033cefe90a7df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35"/>
          <a:stretch/>
        </p:blipFill>
        <p:spPr bwMode="auto">
          <a:xfrm>
            <a:off x="5562600" y="861936"/>
            <a:ext cx="3269770" cy="194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C:\Users\Co Cuc\Desktop\HINH ANH MINH HOA BTTC LQCV\f0b3910f6901a45ffd1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143000"/>
            <a:ext cx="1800200" cy="273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Co Cuc\Desktop\HINH ANH MINH HOA BTTC LQCV\93386584479d8ac3d38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94368" y="4114800"/>
            <a:ext cx="1868232" cy="246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5005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81000"/>
            <a:ext cx="3962400" cy="52114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vi-VN" sz="2000" dirty="0">
                <a:latin typeface="+mn-lt"/>
              </a:rPr>
              <a:t>Vẽ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xếp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000" dirty="0">
                <a:latin typeface="+mn-lt"/>
              </a:rPr>
              <a:t>chữ trên khay bột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cát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endParaRPr lang="vi-VN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nhung-tro-choi-thu-vi-giup-be-hoc-chu-cai_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799" y="1117334"/>
            <a:ext cx="3425637" cy="3254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7"/>
          <a:stretch/>
        </p:blipFill>
        <p:spPr bwMode="auto">
          <a:xfrm>
            <a:off x="762000" y="1905000"/>
            <a:ext cx="3581400" cy="2608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8765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721193"/>
            <a:ext cx="2743200" cy="2971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3091" b="6770"/>
          <a:stretch/>
        </p:blipFill>
        <p:spPr>
          <a:xfrm>
            <a:off x="1371600" y="990600"/>
            <a:ext cx="2231233" cy="23721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Picture 13" descr="5c080448582fa96a4d9129d5eef0ad50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922524"/>
            <a:ext cx="4157663" cy="2771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angle 14"/>
          <p:cNvSpPr/>
          <p:nvPr/>
        </p:nvSpPr>
        <p:spPr>
          <a:xfrm>
            <a:off x="1488142" y="249850"/>
            <a:ext cx="670560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Arial" pitchFamily="34" charset="0"/>
                <a:cs typeface="Arial" pitchFamily="34" charset="0"/>
              </a:rPr>
              <a:t>Tạo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t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rang trí chữ cái bằng các nguyên vật liệu</a:t>
            </a:r>
          </a:p>
        </p:txBody>
      </p:sp>
    </p:spTree>
    <p:extLst>
      <p:ext uri="{BB962C8B-B14F-4D97-AF65-F5344CB8AC3E}">
        <p14:creationId xmlns:p14="http://schemas.microsoft.com/office/powerpoint/2010/main" val="321953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nhoasen.hoankiem.edu.vn/upload/29333/fck/files/clip_image002(8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90800"/>
            <a:ext cx="3776886" cy="278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nhoasen.hoankiem.edu.vn/upload/29333/fck/files/clip_image004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133600"/>
            <a:ext cx="3414101" cy="257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77059" y="838200"/>
            <a:ext cx="7119713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Cách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1: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chữ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giống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nhau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Cách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2: 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Ghép đôi chữ in thường và chữ viết thường</a:t>
            </a:r>
          </a:p>
        </p:txBody>
      </p:sp>
    </p:spTree>
    <p:extLst>
      <p:ext uri="{BB962C8B-B14F-4D97-AF65-F5344CB8AC3E}">
        <p14:creationId xmlns:p14="http://schemas.microsoft.com/office/powerpoint/2010/main" val="19366828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4314732"/>
            <a:ext cx="2895600" cy="73183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000" dirty="0" err="1">
                <a:latin typeface="Arial" pitchFamily="34" charset="0"/>
                <a:cs typeface="Arial" pitchFamily="34" charset="0"/>
              </a:rPr>
              <a:t>Xâu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dây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chữ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cái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http://mnhoasen.hoankiem.edu.vn/upload/29333/fck/files/clip_image0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24" y="3021106"/>
            <a:ext cx="3819525" cy="3190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mna.hoankiem.edu.vn/upload/29340/fck/files/f37243fb7eb29becc2a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682" y="30480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2000" y="1295400"/>
            <a:ext cx="3121496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000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in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tô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màu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chữ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rỗng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4156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457200"/>
            <a:ext cx="3962400" cy="584199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vòng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quay vui nhộn</a:t>
            </a:r>
            <a:endParaRPr 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295400"/>
            <a:ext cx="7543800" cy="51816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18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1800" b="1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18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1: 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thẻ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giống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thẻ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quy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bàn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quay, (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đọc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hoặc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âm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).</a:t>
            </a:r>
          </a:p>
          <a:p>
            <a:pPr marL="0" indent="0" algn="just">
              <a:buNone/>
            </a:pPr>
            <a:r>
              <a:rPr lang="en-US" sz="1800" b="1" i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1800" b="1" i="1" dirty="0" err="1">
                <a:latin typeface="Arial" pitchFamily="34" charset="0"/>
                <a:cs typeface="Arial" pitchFamily="34" charset="0"/>
              </a:rPr>
              <a:t>Cách</a:t>
            </a:r>
            <a:r>
              <a:rPr lang="en-US" sz="1800" b="1" i="1" dirty="0">
                <a:latin typeface="Arial" pitchFamily="34" charset="0"/>
                <a:cs typeface="Arial" pitchFamily="34" charset="0"/>
              </a:rPr>
              <a:t> 2: 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thẻ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giống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mẫu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gạch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giống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mẫu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chép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algn="just">
              <a:buNone/>
            </a:pPr>
            <a:endParaRPr lang="en-US" sz="1950" dirty="0"/>
          </a:p>
        </p:txBody>
      </p:sp>
      <p:sp>
        <p:nvSpPr>
          <p:cNvPr id="4" name="Rectangle 3"/>
          <p:cNvSpPr/>
          <p:nvPr/>
        </p:nvSpPr>
        <p:spPr>
          <a:xfrm rot="5400000">
            <a:off x="1155700" y="2425700"/>
            <a:ext cx="2717799" cy="36576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532" r="1"/>
            </a:stretch>
          </a:blip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5400000">
            <a:off x="5422900" y="2425700"/>
            <a:ext cx="2717801" cy="3810001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253" t="195" r="-5427" b="-195"/>
            </a:stretch>
          </a:blip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02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8" t="20758" r="11354" b="14004"/>
          <a:stretch/>
        </p:blipFill>
        <p:spPr bwMode="auto">
          <a:xfrm rot="5400000">
            <a:off x="4621872" y="2396912"/>
            <a:ext cx="3962402" cy="38929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8" t="14022" r="4567" b="17350"/>
          <a:stretch/>
        </p:blipFill>
        <p:spPr bwMode="auto">
          <a:xfrm rot="16200000">
            <a:off x="-15965" y="854165"/>
            <a:ext cx="4616264" cy="41271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4390" y="1066800"/>
            <a:ext cx="4385999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000" dirty="0" err="1">
                <a:latin typeface="Arial" pitchFamily="34" charset="0"/>
                <a:cs typeface="Arial" pitchFamily="34" charset="0"/>
              </a:rPr>
              <a:t>Trò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chữ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hoặc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từ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giống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mẫu</a:t>
            </a:r>
            <a:endParaRPr lang="vi-VN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94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04800"/>
            <a:ext cx="7029932" cy="48736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B</a:t>
            </a:r>
            <a:r>
              <a:rPr lang="vi-VN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é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vui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học chữ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1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thức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24200" y="1676400"/>
            <a:ext cx="5410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cs typeface="Times New Roman" panose="02020603050405020304" pitchFamily="18" charset="0"/>
              </a:rPr>
              <a:t>+ </a:t>
            </a:r>
            <a:r>
              <a:rPr lang="vi-VN" sz="2000" b="1" i="1" dirty="0">
                <a:cs typeface="Times New Roman" panose="02020603050405020304" pitchFamily="18" charset="0"/>
              </a:rPr>
              <a:t>Cách 1: </a:t>
            </a:r>
            <a:r>
              <a:rPr lang="en-US" sz="2000" dirty="0">
                <a:cs typeface="Arial" pitchFamily="34" charset="0"/>
              </a:rPr>
              <a:t>T</a:t>
            </a:r>
            <a:r>
              <a:rPr lang="vi-VN" sz="2000" dirty="0">
                <a:cs typeface="Arial" pitchFamily="34" charset="0"/>
              </a:rPr>
              <a:t>ìm </a:t>
            </a:r>
            <a:r>
              <a:rPr lang="vi-VN" sz="2000" dirty="0">
                <a:cs typeface="Times New Roman" panose="02020603050405020304" pitchFamily="18" charset="0"/>
              </a:rPr>
              <a:t>nhiều thẻ hình có từ chứa chữ “</a:t>
            </a:r>
            <a:r>
              <a:rPr lang="en-US" sz="2000" dirty="0">
                <a:cs typeface="Times New Roman" panose="02020603050405020304" pitchFamily="18" charset="0"/>
              </a:rPr>
              <a:t>…….</a:t>
            </a:r>
            <a:r>
              <a:rPr lang="vi-VN" sz="2000" dirty="0">
                <a:cs typeface="Times New Roman" panose="02020603050405020304" pitchFamily="18" charset="0"/>
              </a:rPr>
              <a:t>” mà trẻ thích</a:t>
            </a:r>
            <a:r>
              <a:rPr lang="en-US" sz="2000" dirty="0"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cs typeface="Arial" pitchFamily="34" charset="0"/>
              </a:rPr>
              <a:t>đếm</a:t>
            </a:r>
            <a:r>
              <a:rPr lang="en-US" sz="2000" dirty="0">
                <a:cs typeface="Arial" pitchFamily="34" charset="0"/>
              </a:rPr>
              <a:t> </a:t>
            </a:r>
            <a:r>
              <a:rPr lang="en-US" sz="2000" dirty="0" err="1">
                <a:cs typeface="Arial" pitchFamily="34" charset="0"/>
              </a:rPr>
              <a:t>số</a:t>
            </a:r>
            <a:r>
              <a:rPr lang="en-US" sz="2000" dirty="0">
                <a:cs typeface="Arial" pitchFamily="34" charset="0"/>
              </a:rPr>
              <a:t> </a:t>
            </a:r>
            <a:r>
              <a:rPr lang="en-US" sz="2000" dirty="0" err="1">
                <a:cs typeface="Arial" pitchFamily="34" charset="0"/>
              </a:rPr>
              <a:t>lượng</a:t>
            </a:r>
            <a:endParaRPr lang="vi-VN" sz="2000" dirty="0"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3729" y="4356847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vi-VN" sz="2000" b="1" i="1" dirty="0">
                <a:cs typeface="Times New Roman" panose="02020603050405020304" pitchFamily="18" charset="0"/>
              </a:rPr>
              <a:t>Cách 2: </a:t>
            </a:r>
            <a:r>
              <a:rPr lang="vi-VN" sz="2000" dirty="0">
                <a:cs typeface="Times New Roman" panose="02020603050405020304" pitchFamily="18" charset="0"/>
              </a:rPr>
              <a:t>Trẻ chọn những chữ cái rời để ráp thành từ giống mẫu.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8"/>
          <a:stretch/>
        </p:blipFill>
        <p:spPr bwMode="auto">
          <a:xfrm rot="10800000">
            <a:off x="377796" y="1347118"/>
            <a:ext cx="2710545" cy="1951225"/>
          </a:xfrm>
          <a:prstGeom prst="hexagon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6" b="4071"/>
          <a:stretch/>
        </p:blipFill>
        <p:spPr bwMode="auto">
          <a:xfrm>
            <a:off x="5336350" y="2754543"/>
            <a:ext cx="3198050" cy="2314672"/>
          </a:xfrm>
          <a:prstGeom prst="hexagon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113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191000" y="3874713"/>
            <a:ext cx="4831319" cy="5334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vi-VN" sz="2000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+</a:t>
            </a:r>
            <a:r>
              <a:rPr lang="vi-VN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vi-VN" sz="2000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Cách 4: </a:t>
            </a:r>
            <a:r>
              <a:rPr lang="en-US" sz="20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vi-VN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ao chép từ có chứa chữ “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…</a:t>
            </a:r>
            <a:r>
              <a:rPr lang="vi-VN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”</a:t>
            </a:r>
          </a:p>
        </p:txBody>
      </p:sp>
      <p:sp>
        <p:nvSpPr>
          <p:cNvPr id="6" name="Rectangle 5"/>
          <p:cNvSpPr/>
          <p:nvPr/>
        </p:nvSpPr>
        <p:spPr>
          <a:xfrm>
            <a:off x="510539" y="1651397"/>
            <a:ext cx="47099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2000" b="1" i="1" dirty="0">
                <a:latin typeface="Arial" pitchFamily="34" charset="0"/>
                <a:cs typeface="Arial" pitchFamily="34" charset="0"/>
              </a:rPr>
              <a:t>Cách 3: 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Tìm thẻ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“…”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 có sẵn giống mẫu.</a:t>
            </a: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83909"/>
            <a:ext cx="3443407" cy="2482238"/>
          </a:xfrm>
          <a:prstGeom prst="hexagon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66147"/>
            <a:ext cx="3703081" cy="2683933"/>
          </a:xfrm>
          <a:prstGeom prst="hexagon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606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02980-CE3E-4192-BC1F-D1F29569E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C51E95-2B00-44A3-92B2-E414E1E93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18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209800"/>
            <a:ext cx="7315200" cy="16764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Căn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cứ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nội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dung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theo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độ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tuổi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chương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trình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GDMN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căn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cứ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tình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tế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khả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năng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kỹ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năng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)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phát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triển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nội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dung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quen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đọc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viết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endParaRPr lang="en-US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685800"/>
            <a:ext cx="7467600" cy="1066800"/>
          </a:xfrm>
        </p:spPr>
        <p:txBody>
          <a:bodyPr>
            <a:norm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lưu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quen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đọc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viết</a:t>
            </a:r>
            <a:endParaRPr lang="en-US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54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2F8A9-040E-4785-9588-A2507F771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BD2BB-5D21-46F4-88F3-8127B8A1D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4419600"/>
            <a:ext cx="2286000" cy="1706563"/>
          </a:xfrm>
        </p:spPr>
        <p:txBody>
          <a:bodyPr/>
          <a:lstStyle/>
          <a:p>
            <a:endParaRPr lang="vi-V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AC54BF-078E-46E3-8B53-5C730C0BD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81102" y="-1181100"/>
            <a:ext cx="6857999" cy="922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963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37"/>
          <p:cNvGrpSpPr/>
          <p:nvPr/>
        </p:nvGrpSpPr>
        <p:grpSpPr>
          <a:xfrm flipH="1">
            <a:off x="-214249" y="30366"/>
            <a:ext cx="1211149" cy="1400836"/>
            <a:chOff x="-2314175" y="910675"/>
            <a:chExt cx="2012875" cy="1733025"/>
          </a:xfrm>
        </p:grpSpPr>
        <p:sp>
          <p:nvSpPr>
            <p:cNvPr id="362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Content Placeholder 2"/>
          <p:cNvSpPr txBox="1">
            <a:spLocks/>
          </p:cNvSpPr>
          <p:nvPr/>
        </p:nvSpPr>
        <p:spPr>
          <a:xfrm>
            <a:off x="925824" y="5209034"/>
            <a:ext cx="7432694" cy="990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indent="0" algn="just">
              <a:spcBef>
                <a:spcPts val="600"/>
              </a:spcBef>
            </a:pP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vi-VN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vi-VN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rẻ lấy 1 thẻ từ bất kỳ sau đó tìm những chữ cái rời và ráp thành từ. 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20281" y="351043"/>
            <a:ext cx="4643780" cy="550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17500">
              <a:buClr>
                <a:schemeClr val="dk2"/>
              </a:buClr>
              <a:buSzPts val="2000"/>
              <a:buFont typeface="Patrick Hand"/>
              <a:buNone/>
            </a:pPr>
            <a:r>
              <a:rPr lang="en-US" sz="2400" dirty="0" err="1">
                <a:latin typeface="Arial" pitchFamily="34" charset="0"/>
                <a:ea typeface="Patrick Hand"/>
                <a:cs typeface="Arial" pitchFamily="34" charset="0"/>
                <a:sym typeface="Patrick Hand"/>
              </a:rPr>
              <a:t>Trò</a:t>
            </a:r>
            <a:r>
              <a:rPr lang="en-US" sz="2400" dirty="0">
                <a:latin typeface="Arial" pitchFamily="34" charset="0"/>
                <a:ea typeface="Patrick Hand"/>
                <a:cs typeface="Arial" pitchFamily="34" charset="0"/>
                <a:sym typeface="Patrick Hand"/>
              </a:rPr>
              <a:t> </a:t>
            </a:r>
            <a:r>
              <a:rPr lang="en-US" sz="2400" dirty="0" err="1">
                <a:latin typeface="Arial" pitchFamily="34" charset="0"/>
                <a:ea typeface="Patrick Hand"/>
                <a:cs typeface="Arial" pitchFamily="34" charset="0"/>
                <a:sym typeface="Patrick Hand"/>
              </a:rPr>
              <a:t>chơi</a:t>
            </a:r>
            <a:r>
              <a:rPr lang="vi-VN" sz="2400" dirty="0">
                <a:latin typeface="Arial" pitchFamily="34" charset="0"/>
                <a:ea typeface="Patrick Hand"/>
                <a:cs typeface="Arial" pitchFamily="34" charset="0"/>
                <a:sym typeface="Patrick Hand"/>
              </a:rPr>
              <a:t> “Ráp chữ thành từ”</a:t>
            </a:r>
            <a:endParaRPr lang="en-US" sz="2400" dirty="0">
              <a:latin typeface="Arial" pitchFamily="34" charset="0"/>
              <a:ea typeface="Patrick Hand"/>
              <a:cs typeface="Arial" pitchFamily="34" charset="0"/>
              <a:sym typeface="Patrick Han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9" r="3956" b="10177"/>
          <a:stretch/>
        </p:blipFill>
        <p:spPr>
          <a:xfrm rot="16200000">
            <a:off x="996299" y="1565514"/>
            <a:ext cx="3294115" cy="28169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171" y="1219084"/>
            <a:ext cx="3446602" cy="344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5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  <p:bldP spid="31" grpId="1" build="allAtOnce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61;p37"/>
          <p:cNvGrpSpPr/>
          <p:nvPr/>
        </p:nvGrpSpPr>
        <p:grpSpPr>
          <a:xfrm flipH="1">
            <a:off x="-214249" y="30366"/>
            <a:ext cx="1211149" cy="1400836"/>
            <a:chOff x="-2314175" y="910675"/>
            <a:chExt cx="2012875" cy="1733025"/>
          </a:xfrm>
        </p:grpSpPr>
        <p:sp>
          <p:nvSpPr>
            <p:cNvPr id="5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Rectangle 43"/>
          <p:cNvSpPr/>
          <p:nvPr/>
        </p:nvSpPr>
        <p:spPr>
          <a:xfrm>
            <a:off x="3153128" y="364206"/>
            <a:ext cx="3704872" cy="546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17500">
              <a:buClr>
                <a:schemeClr val="dk2"/>
              </a:buClr>
              <a:buSzPts val="2000"/>
              <a:buFont typeface="Patrick Hand"/>
              <a:buNone/>
            </a:pPr>
            <a:r>
              <a:rPr lang="en-US" sz="2400" dirty="0" err="1">
                <a:latin typeface="Arial" pitchFamily="34" charset="0"/>
                <a:ea typeface="Patrick Hand"/>
                <a:cs typeface="Arial" pitchFamily="34" charset="0"/>
                <a:sym typeface="Patrick Hand"/>
              </a:rPr>
              <a:t>Trò</a:t>
            </a:r>
            <a:r>
              <a:rPr lang="en-US" sz="2400" dirty="0">
                <a:latin typeface="Arial" pitchFamily="34" charset="0"/>
                <a:ea typeface="Patrick Hand"/>
                <a:cs typeface="Arial" pitchFamily="34" charset="0"/>
                <a:sym typeface="Patrick Hand"/>
              </a:rPr>
              <a:t> </a:t>
            </a:r>
            <a:r>
              <a:rPr lang="en-US" sz="2400" dirty="0" err="1">
                <a:latin typeface="Arial" pitchFamily="34" charset="0"/>
                <a:ea typeface="Patrick Hand"/>
                <a:cs typeface="Arial" pitchFamily="34" charset="0"/>
                <a:sym typeface="Patrick Hand"/>
              </a:rPr>
              <a:t>chơi</a:t>
            </a:r>
            <a:r>
              <a:rPr lang="en-US" sz="2400" dirty="0">
                <a:latin typeface="Arial" pitchFamily="34" charset="0"/>
                <a:ea typeface="Patrick Hand"/>
                <a:cs typeface="Arial" pitchFamily="34" charset="0"/>
                <a:sym typeface="Patrick Hand"/>
              </a:rPr>
              <a:t> “</a:t>
            </a:r>
            <a:r>
              <a:rPr lang="en-US" sz="2400" dirty="0" err="1">
                <a:latin typeface="Arial" pitchFamily="34" charset="0"/>
                <a:ea typeface="Patrick Hand"/>
                <a:cs typeface="Arial" pitchFamily="34" charset="0"/>
                <a:sym typeface="Patrick Hand"/>
              </a:rPr>
              <a:t>Ghép</a:t>
            </a:r>
            <a:r>
              <a:rPr lang="en-US" sz="2400" dirty="0">
                <a:latin typeface="Arial" pitchFamily="34" charset="0"/>
                <a:ea typeface="Patrick Hand"/>
                <a:cs typeface="Arial" pitchFamily="34" charset="0"/>
                <a:sym typeface="Patrick Hand"/>
              </a:rPr>
              <a:t> </a:t>
            </a:r>
            <a:r>
              <a:rPr lang="en-US" sz="2400" dirty="0" err="1">
                <a:latin typeface="Arial" pitchFamily="34" charset="0"/>
                <a:ea typeface="Patrick Hand"/>
                <a:cs typeface="Arial" pitchFamily="34" charset="0"/>
                <a:sym typeface="Patrick Hand"/>
              </a:rPr>
              <a:t>thẻ</a:t>
            </a:r>
            <a:r>
              <a:rPr lang="en-US" sz="2400" dirty="0">
                <a:latin typeface="Arial" pitchFamily="34" charset="0"/>
                <a:ea typeface="Patrick Hand"/>
                <a:cs typeface="Arial" pitchFamily="34" charset="0"/>
                <a:sym typeface="Patrick Hand"/>
              </a:rPr>
              <a:t>”</a:t>
            </a:r>
          </a:p>
        </p:txBody>
      </p:sp>
      <p:sp>
        <p:nvSpPr>
          <p:cNvPr id="45" name="Content Placeholder 2"/>
          <p:cNvSpPr txBox="1">
            <a:spLocks/>
          </p:cNvSpPr>
          <p:nvPr/>
        </p:nvSpPr>
        <p:spPr>
          <a:xfrm>
            <a:off x="412099" y="3962400"/>
            <a:ext cx="8215123" cy="240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indent="0" algn="just">
              <a:spcBef>
                <a:spcPts val="600"/>
              </a:spcBef>
            </a:pP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pPr marL="800100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lấy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1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nửa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tròn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bất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kỳ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(in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thường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hoặc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nửa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tròn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nhưng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).</a:t>
            </a:r>
          </a:p>
          <a:p>
            <a:pPr marL="800100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lấy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1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nửa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tròn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ảnh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bất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kỳ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nửa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tròn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ráp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1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chỉnh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306553"/>
            <a:ext cx="3264998" cy="250299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894" y="1232986"/>
            <a:ext cx="2565950" cy="256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7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uild="p"/>
      <p:bldP spid="45" grpId="1" uiExpand="1" build="allAtOnce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37"/>
          <p:cNvGrpSpPr/>
          <p:nvPr/>
        </p:nvGrpSpPr>
        <p:grpSpPr>
          <a:xfrm flipH="1">
            <a:off x="-214249" y="30366"/>
            <a:ext cx="1211149" cy="1400836"/>
            <a:chOff x="-2314175" y="910675"/>
            <a:chExt cx="2012875" cy="1733025"/>
          </a:xfrm>
        </p:grpSpPr>
        <p:sp>
          <p:nvSpPr>
            <p:cNvPr id="362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Content Placeholder 2"/>
          <p:cNvSpPr txBox="1">
            <a:spLocks/>
          </p:cNvSpPr>
          <p:nvPr/>
        </p:nvSpPr>
        <p:spPr>
          <a:xfrm>
            <a:off x="1096357" y="4267200"/>
            <a:ext cx="7495203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l"/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l"/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tương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ứng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dung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 algn="l">
              <a:buFontTx/>
              <a:buChar char="-"/>
            </a:pP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thẻ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rời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so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tương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ứng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marL="0" indent="0" algn="l"/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đặt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chồng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lên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2" name="Google Shape;513;p41"/>
          <p:cNvGrpSpPr/>
          <p:nvPr/>
        </p:nvGrpSpPr>
        <p:grpSpPr>
          <a:xfrm>
            <a:off x="8664650" y="2607957"/>
            <a:ext cx="381375" cy="477800"/>
            <a:chOff x="7723450" y="2617900"/>
            <a:chExt cx="381375" cy="358350"/>
          </a:xfrm>
        </p:grpSpPr>
        <p:sp>
          <p:nvSpPr>
            <p:cNvPr id="43" name="Google Shape;514;p41"/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15;p41"/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16;p41"/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17;p41"/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2889228" y="314916"/>
            <a:ext cx="4719979" cy="658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17500">
              <a:buClr>
                <a:schemeClr val="dk2"/>
              </a:buClr>
              <a:buSzPts val="2000"/>
              <a:buFont typeface="Patrick Hand"/>
              <a:buNone/>
            </a:pPr>
            <a:r>
              <a:rPr lang="en-US" sz="2400" dirty="0" err="1">
                <a:latin typeface="Arial" pitchFamily="34" charset="0"/>
                <a:ea typeface="Patrick Hand"/>
                <a:cs typeface="Arial" pitchFamily="34" charset="0"/>
                <a:sym typeface="Patrick Hand"/>
              </a:rPr>
              <a:t>Trò</a:t>
            </a:r>
            <a:r>
              <a:rPr lang="en-US" sz="2400" dirty="0">
                <a:latin typeface="Arial" pitchFamily="34" charset="0"/>
                <a:ea typeface="Patrick Hand"/>
                <a:cs typeface="Arial" pitchFamily="34" charset="0"/>
                <a:sym typeface="Patrick Hand"/>
              </a:rPr>
              <a:t> </a:t>
            </a:r>
            <a:r>
              <a:rPr lang="en-US" sz="2400" dirty="0" err="1">
                <a:latin typeface="Arial" pitchFamily="34" charset="0"/>
                <a:ea typeface="Patrick Hand"/>
                <a:cs typeface="Arial" pitchFamily="34" charset="0"/>
                <a:sym typeface="Patrick Hand"/>
              </a:rPr>
              <a:t>chơi</a:t>
            </a:r>
            <a:r>
              <a:rPr lang="en-US" sz="2400" dirty="0">
                <a:latin typeface="Arial" pitchFamily="34" charset="0"/>
                <a:ea typeface="Patrick Hand"/>
                <a:cs typeface="Arial" pitchFamily="34" charset="0"/>
                <a:sym typeface="Patrick Hand"/>
              </a:rPr>
              <a:t> “</a:t>
            </a:r>
            <a:r>
              <a:rPr lang="en-US" sz="2400" dirty="0" err="1">
                <a:latin typeface="Arial" pitchFamily="34" charset="0"/>
                <a:ea typeface="Patrick Hand"/>
                <a:cs typeface="Arial" pitchFamily="34" charset="0"/>
              </a:rPr>
              <a:t>Tìm</a:t>
            </a:r>
            <a:r>
              <a:rPr lang="en-US" sz="2400" dirty="0">
                <a:latin typeface="Arial" pitchFamily="34" charset="0"/>
                <a:ea typeface="Patrick Hand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Patrick Hand"/>
                <a:cs typeface="Arial" pitchFamily="34" charset="0"/>
              </a:rPr>
              <a:t>câu</a:t>
            </a:r>
            <a:r>
              <a:rPr lang="en-US" sz="2400" dirty="0">
                <a:latin typeface="Arial" pitchFamily="34" charset="0"/>
                <a:ea typeface="Patrick Hand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Patrick Hand"/>
                <a:cs typeface="Arial" pitchFamily="34" charset="0"/>
              </a:rPr>
              <a:t>đúng</a:t>
            </a:r>
            <a:r>
              <a:rPr lang="en-US" sz="2400" dirty="0">
                <a:latin typeface="Arial" pitchFamily="34" charset="0"/>
                <a:ea typeface="Patrick Hand"/>
                <a:cs typeface="Arial" pitchFamily="34" charset="0"/>
              </a:rPr>
              <a:t>”</a:t>
            </a:r>
            <a:endParaRPr lang="en-US" sz="2400" dirty="0">
              <a:latin typeface="Arial" pitchFamily="34" charset="0"/>
              <a:ea typeface="Patrick Hand"/>
              <a:cs typeface="Arial" pitchFamily="34" charset="0"/>
              <a:sym typeface="Patrick Han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294" y="1520900"/>
            <a:ext cx="3151798" cy="2553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404130"/>
            <a:ext cx="2819400" cy="2819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473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  <p:bldP spid="31" grpId="1" build="allAtOnce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37"/>
          <p:cNvGrpSpPr/>
          <p:nvPr/>
        </p:nvGrpSpPr>
        <p:grpSpPr>
          <a:xfrm flipH="1">
            <a:off x="-214249" y="30366"/>
            <a:ext cx="1211149" cy="1400836"/>
            <a:chOff x="-2314175" y="910675"/>
            <a:chExt cx="2012875" cy="1733025"/>
          </a:xfrm>
        </p:grpSpPr>
        <p:sp>
          <p:nvSpPr>
            <p:cNvPr id="362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Content Placeholder 2"/>
          <p:cNvSpPr txBox="1">
            <a:spLocks/>
          </p:cNvSpPr>
          <p:nvPr/>
        </p:nvSpPr>
        <p:spPr>
          <a:xfrm>
            <a:off x="995021" y="4431044"/>
            <a:ext cx="7539379" cy="1919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0" indent="139700" algn="just"/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quản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ngẫu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nhiên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đọc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thẻ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trẻ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còn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lại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đặt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nút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vào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ô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thẻ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từ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giống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bạn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vừa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đọc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đặt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nút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hết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thẻ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ngang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dọc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chéo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chiến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thắng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>
              <a:spcBef>
                <a:spcPts val="600"/>
              </a:spcBef>
            </a:pP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7" name="Google Shape;513;p41"/>
          <p:cNvGrpSpPr/>
          <p:nvPr/>
        </p:nvGrpSpPr>
        <p:grpSpPr>
          <a:xfrm>
            <a:off x="30725" y="6350672"/>
            <a:ext cx="381375" cy="477800"/>
            <a:chOff x="7723450" y="2617900"/>
            <a:chExt cx="381375" cy="358350"/>
          </a:xfrm>
        </p:grpSpPr>
        <p:sp>
          <p:nvSpPr>
            <p:cNvPr id="38" name="Google Shape;514;p41"/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15;p41"/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16;p41"/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17;p41"/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513;p41"/>
          <p:cNvGrpSpPr/>
          <p:nvPr/>
        </p:nvGrpSpPr>
        <p:grpSpPr>
          <a:xfrm>
            <a:off x="8664650" y="2607957"/>
            <a:ext cx="381375" cy="477800"/>
            <a:chOff x="7723450" y="2617900"/>
            <a:chExt cx="381375" cy="358350"/>
          </a:xfrm>
        </p:grpSpPr>
        <p:sp>
          <p:nvSpPr>
            <p:cNvPr id="43" name="Google Shape;514;p41"/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15;p41"/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16;p41"/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17;p41"/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2590800" y="303729"/>
            <a:ext cx="4948580" cy="624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17500" algn="ctr">
              <a:buClr>
                <a:schemeClr val="dk2"/>
              </a:buClr>
              <a:buSzPts val="2000"/>
              <a:buFont typeface="Patrick Hand"/>
              <a:buNone/>
            </a:pPr>
            <a:r>
              <a:rPr lang="en-US" sz="2400" dirty="0">
                <a:latin typeface="Arial" pitchFamily="34" charset="0"/>
                <a:ea typeface="Patrick Hand"/>
                <a:cs typeface="Arial" pitchFamily="34" charset="0"/>
                <a:sym typeface="Patrick Hand"/>
              </a:rPr>
              <a:t> </a:t>
            </a:r>
            <a:r>
              <a:rPr lang="en-US" sz="2400" dirty="0" err="1">
                <a:latin typeface="Arial" pitchFamily="34" charset="0"/>
                <a:ea typeface="Patrick Hand"/>
                <a:cs typeface="Arial" pitchFamily="34" charset="0"/>
                <a:sym typeface="Patrick Hand"/>
              </a:rPr>
              <a:t>Trò</a:t>
            </a:r>
            <a:r>
              <a:rPr lang="en-US" sz="2400" dirty="0">
                <a:latin typeface="Arial" pitchFamily="34" charset="0"/>
                <a:ea typeface="Patrick Hand"/>
                <a:cs typeface="Arial" pitchFamily="34" charset="0"/>
                <a:sym typeface="Patrick Hand"/>
              </a:rPr>
              <a:t> </a:t>
            </a:r>
            <a:r>
              <a:rPr lang="en-US" sz="2400" dirty="0" err="1">
                <a:latin typeface="Arial" pitchFamily="34" charset="0"/>
                <a:ea typeface="Patrick Hand"/>
                <a:cs typeface="Arial" pitchFamily="34" charset="0"/>
                <a:sym typeface="Patrick Hand"/>
              </a:rPr>
              <a:t>chơi</a:t>
            </a:r>
            <a:r>
              <a:rPr lang="en-US" sz="2400" dirty="0">
                <a:latin typeface="Arial" pitchFamily="34" charset="0"/>
                <a:ea typeface="Patrick Hand"/>
                <a:cs typeface="Arial" pitchFamily="34" charset="0"/>
                <a:sym typeface="Patrick Hand"/>
              </a:rPr>
              <a:t> “</a:t>
            </a:r>
            <a:r>
              <a:rPr lang="en-US" sz="2400" dirty="0">
                <a:latin typeface="Arial" pitchFamily="34" charset="0"/>
                <a:ea typeface="Patrick Hand"/>
                <a:cs typeface="Arial" pitchFamily="34" charset="0"/>
              </a:rPr>
              <a:t>Lô </a:t>
            </a:r>
            <a:r>
              <a:rPr lang="en-US" sz="2400" dirty="0" err="1">
                <a:latin typeface="Arial" pitchFamily="34" charset="0"/>
                <a:ea typeface="Patrick Hand"/>
                <a:cs typeface="Arial" pitchFamily="34" charset="0"/>
              </a:rPr>
              <a:t>tô</a:t>
            </a:r>
            <a:r>
              <a:rPr lang="en-US" sz="2400" dirty="0">
                <a:latin typeface="Arial" pitchFamily="34" charset="0"/>
                <a:ea typeface="Patrick Hand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Patrick Hand"/>
                <a:cs typeface="Arial" pitchFamily="34" charset="0"/>
              </a:rPr>
              <a:t>thẻ</a:t>
            </a:r>
            <a:r>
              <a:rPr lang="en-US" sz="2400" dirty="0">
                <a:latin typeface="Arial" pitchFamily="34" charset="0"/>
                <a:ea typeface="Patrick Hand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Patrick Hand"/>
                <a:cs typeface="Arial" pitchFamily="34" charset="0"/>
              </a:rPr>
              <a:t>từ</a:t>
            </a:r>
            <a:r>
              <a:rPr lang="en-US" sz="2400" dirty="0">
                <a:latin typeface="Arial" pitchFamily="34" charset="0"/>
                <a:ea typeface="Patrick Hand"/>
                <a:cs typeface="Arial" pitchFamily="34" charset="0"/>
              </a:rPr>
              <a:t>”</a:t>
            </a:r>
            <a:endParaRPr lang="en-US" sz="2400" dirty="0">
              <a:latin typeface="Arial" pitchFamily="34" charset="0"/>
              <a:ea typeface="Patrick Hand"/>
              <a:cs typeface="Arial" pitchFamily="34" charset="0"/>
              <a:sym typeface="Patrick Han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27" y="1353816"/>
            <a:ext cx="3957843" cy="266742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053946"/>
            <a:ext cx="3029126" cy="302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52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  <p:bldP spid="31" grpId="1" build="allAtOnce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9170658172611015001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4" b="10588"/>
          <a:stretch/>
        </p:blipFill>
        <p:spPr>
          <a:xfrm>
            <a:off x="304800" y="1143000"/>
            <a:ext cx="3874708" cy="404756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681533" y="1627257"/>
            <a:ext cx="3581400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Cách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1: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xem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bao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nhiêu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chữ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“…”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4343400" y="3152924"/>
            <a:ext cx="4495800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Cách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2: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cặp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chữ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từ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“…”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giống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nhau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bằng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cách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gở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thẻ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chữ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từ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Tương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tự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trò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Trúc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Xanh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2976" y="424934"/>
            <a:ext cx="748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i="1" dirty="0" err="1">
                <a:latin typeface="Arial" pitchFamily="34" charset="0"/>
                <a:cs typeface="Arial" pitchFamily="34" charset="0"/>
              </a:rPr>
              <a:t>Ví</a:t>
            </a:r>
            <a:r>
              <a:rPr lang="en-US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latin typeface="Arial" pitchFamily="34" charset="0"/>
                <a:cs typeface="Arial" pitchFamily="34" charset="0"/>
              </a:rPr>
              <a:t>dụ</a:t>
            </a:r>
            <a:endParaRPr lang="en-US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7773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BDA0DB-27D6-422A-944A-BAB59E685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02196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-be-hoc-chu-cai-tieng-viet-1-1a13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4"/>
          <a:stretch/>
        </p:blipFill>
        <p:spPr>
          <a:xfrm>
            <a:off x="1142998" y="228600"/>
            <a:ext cx="4849813" cy="60601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49578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named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157" r="-1242"/>
          <a:stretch/>
        </p:blipFill>
        <p:spPr>
          <a:xfrm>
            <a:off x="1295400" y="367553"/>
            <a:ext cx="5207374" cy="60242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330509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aul and Barnabas Break the Cod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8812" y="372035"/>
            <a:ext cx="5551310" cy="61635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24283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914400" y="756669"/>
            <a:ext cx="7543800" cy="305333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- Cho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quen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đọc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viết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thông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qua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môi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trường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bằng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môi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trường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do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đó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viên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cần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thiết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kế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môi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trường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phù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hợp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tuổi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hấp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kích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thích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hứng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thú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tạo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cơ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hội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quen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tự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tắm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mình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môi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trường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viết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algn="just">
              <a:buNone/>
            </a:pPr>
            <a:endParaRPr lang="en-US" sz="20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191000"/>
            <a:ext cx="2895600" cy="1808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374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485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5715000" cy="304800"/>
          </a:xfrm>
        </p:spPr>
        <p:txBody>
          <a:bodyPr>
            <a:noAutofit/>
          </a:bodyPr>
          <a:lstStyle/>
          <a:p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Ví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dụ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lấy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ý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tưởng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từ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tập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trên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16484" name="Picture 4" descr="DSCF0057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51" r="5567" b="1"/>
          <a:stretch/>
        </p:blipFill>
        <p:spPr>
          <a:xfrm>
            <a:off x="990600" y="914400"/>
            <a:ext cx="7162800" cy="559665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580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16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87668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2200" b="1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cách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tham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khảo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tập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trò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LQCV </a:t>
            </a:r>
            <a:br>
              <a:rPr lang="en-US" sz="2200" b="1" dirty="0">
                <a:latin typeface="Arial" pitchFamily="34" charset="0"/>
                <a:cs typeface="Arial" pitchFamily="34" charset="0"/>
              </a:rPr>
            </a:br>
            <a:r>
              <a:rPr lang="en-US" sz="2200" b="1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mạng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internest</a:t>
            </a:r>
            <a:endParaRPr lang="en-US" sz="2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87" r="3624"/>
          <a:stretch/>
        </p:blipFill>
        <p:spPr>
          <a:xfrm>
            <a:off x="4839854" y="4114800"/>
            <a:ext cx="3274292" cy="1862965"/>
          </a:xfrm>
        </p:spPr>
      </p:pic>
      <p:sp>
        <p:nvSpPr>
          <p:cNvPr id="8" name="Rectangle 7"/>
          <p:cNvSpPr/>
          <p:nvPr/>
        </p:nvSpPr>
        <p:spPr>
          <a:xfrm>
            <a:off x="466165" y="4610100"/>
            <a:ext cx="3886200" cy="6858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dirty="0">
                <a:latin typeface="Arial" pitchFamily="34" charset="0"/>
                <a:cs typeface="Arial" pitchFamily="34" charset="0"/>
              </a:rPr>
              <a:t>- Google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đánh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chữ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tập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trò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dirty="0">
                <a:latin typeface="Arial" pitchFamily="34" charset="0"/>
                <a:cs typeface="Arial" pitchFamily="34" charset="0"/>
              </a:rPr>
              <a:t> LQCV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mầm</a:t>
            </a:r>
            <a:r>
              <a:rPr lang="en-US" dirty="0">
                <a:latin typeface="Arial" pitchFamily="34" charset="0"/>
                <a:cs typeface="Arial" pitchFamily="34" charset="0"/>
              </a:rPr>
              <a:t> non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28600" y="1629006"/>
            <a:ext cx="8617688" cy="2022482"/>
            <a:chOff x="228600" y="1629006"/>
            <a:chExt cx="8617688" cy="202248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21" t="7325" r="8181" b="4329"/>
            <a:stretch/>
          </p:blipFill>
          <p:spPr>
            <a:xfrm>
              <a:off x="6382870" y="1991106"/>
              <a:ext cx="2463418" cy="166038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28600" y="2481279"/>
              <a:ext cx="3124200" cy="88431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dirty="0">
                  <a:latin typeface="Arial" pitchFamily="34" charset="0"/>
                  <a:cs typeface="Arial" pitchFamily="34" charset="0"/>
                </a:rPr>
                <a:t>- Google </a:t>
              </a:r>
              <a:r>
                <a:rPr lang="en-US" dirty="0" err="1">
                  <a:latin typeface="Arial" pitchFamily="34" charset="0"/>
                  <a:cs typeface="Arial" pitchFamily="34" charset="0"/>
                </a:rPr>
                <a:t>đánh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dirty="0" err="1">
                  <a:latin typeface="Arial" pitchFamily="34" charset="0"/>
                  <a:cs typeface="Arial" pitchFamily="34" charset="0"/>
                </a:rPr>
                <a:t>chữ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Pinterest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  </a:t>
              </a:r>
              <a:r>
                <a:rPr lang="en-US" dirty="0" err="1">
                  <a:latin typeface="Arial" pitchFamily="34" charset="0"/>
                  <a:cs typeface="Arial" pitchFamily="34" charset="0"/>
                </a:rPr>
                <a:t>chọn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dirty="0" err="1">
                  <a:latin typeface="Arial" pitchFamily="34" charset="0"/>
                  <a:cs typeface="Arial" pitchFamily="34" charset="0"/>
                </a:rPr>
                <a:t>mục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dirty="0" err="1">
                  <a:latin typeface="Arial" pitchFamily="34" charset="0"/>
                  <a:cs typeface="Arial" pitchFamily="34" charset="0"/>
                </a:rPr>
                <a:t>tìm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dirty="0" err="1">
                  <a:latin typeface="Arial" pitchFamily="34" charset="0"/>
                  <a:cs typeface="Arial" pitchFamily="34" charset="0"/>
                </a:rPr>
                <a:t>kiếm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dirty="0" err="1">
                  <a:latin typeface="Arial" pitchFamily="34" charset="0"/>
                  <a:cs typeface="Arial" pitchFamily="34" charset="0"/>
                </a:rPr>
                <a:t>đánh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dirty="0" err="1">
                  <a:latin typeface="Arial" pitchFamily="34" charset="0"/>
                  <a:cs typeface="Arial" pitchFamily="34" charset="0"/>
                </a:rPr>
                <a:t>nội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 dung </a:t>
              </a:r>
              <a:r>
                <a:rPr lang="en-US" dirty="0" err="1">
                  <a:latin typeface="Arial" pitchFamily="34" charset="0"/>
                  <a:cs typeface="Arial" pitchFamily="34" charset="0"/>
                </a:rPr>
                <a:t>cần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dirty="0" err="1">
                  <a:latin typeface="Arial" pitchFamily="34" charset="0"/>
                  <a:cs typeface="Arial" pitchFamily="34" charset="0"/>
                </a:rPr>
                <a:t>tìm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.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9" t="8506" r="3432" b="2139"/>
            <a:stretch/>
          </p:blipFill>
          <p:spPr>
            <a:xfrm>
              <a:off x="3532094" y="1629006"/>
              <a:ext cx="2725271" cy="17365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230979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09600" y="1600200"/>
            <a:ext cx="76962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dirty="0"/>
              <a:t> </a:t>
            </a:r>
            <a:r>
              <a:rPr lang="en-US" dirty="0"/>
              <a:t>	</a:t>
            </a:r>
            <a:r>
              <a:rPr lang="vi-VN" sz="2400" dirty="0"/>
              <a:t>Việc cho trẻ làm quen với chữ viết là một vấn đề rất quan trọng, nó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giúp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/>
              <a:t>trẻ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hứng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thú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đọc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viết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/>
              <a:t>tạo cơ hội cơ hội tốt để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/>
              <a:t>sớm hình thành những năng lực hoạt động ngôn ngữ, phát triển trí tuệ</a:t>
            </a:r>
            <a:r>
              <a:rPr lang="en-US" sz="2400" dirty="0"/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tư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duy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/>
              <a:t>ngoài ra còn hình thành cho trẻ những kỹ năng nhận biết</a:t>
            </a:r>
            <a:r>
              <a:rPr lang="en-US" sz="2400" dirty="0"/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phát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âm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/>
              <a:t>về các chữ cái, kỹ năng cầm bút tập sao chép các chữ cái, từ, câu đơn giản, tạo tiền đề chuẩn bị tâm thế cho trẻ khi bước vào lớp</a:t>
            </a:r>
            <a:r>
              <a:rPr lang="en-US" sz="2400" dirty="0"/>
              <a:t> 1</a:t>
            </a:r>
            <a:r>
              <a:rPr lang="vi-VN" sz="2400" dirty="0"/>
              <a:t>. </a:t>
            </a:r>
          </a:p>
          <a:p>
            <a:r>
              <a:rPr lang="vi-VN" dirty="0"/>
              <a:t>   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4367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7800" y="5490865"/>
            <a:ext cx="6844824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TRÂN TRỌNG CÁM ƠN</a:t>
            </a:r>
          </a:p>
        </p:txBody>
      </p:sp>
    </p:spTree>
    <p:extLst>
      <p:ext uri="{BB962C8B-B14F-4D97-AF65-F5344CB8AC3E}">
        <p14:creationId xmlns:p14="http://schemas.microsoft.com/office/powerpoint/2010/main" val="160937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0E1FE-BF91-44CB-85E5-39CE2A395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5B1FA-5A2D-43F0-919B-8DB14BB08F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FB06B2-AAEB-4389-A1C9-6FF3C3A02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02"/>
            <a:ext cx="9158068" cy="84844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D67B36-221F-432A-98C3-3B9729DCAF89}"/>
              </a:ext>
            </a:extLst>
          </p:cNvPr>
          <p:cNvSpPr txBox="1"/>
          <p:nvPr/>
        </p:nvSpPr>
        <p:spPr>
          <a:xfrm>
            <a:off x="1066800" y="3810000"/>
            <a:ext cx="640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1./ Theo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 chữ viết cho trẻ cần lưu ý những yêu cầu, qui định gì ?</a:t>
            </a:r>
          </a:p>
        </p:txBody>
      </p:sp>
    </p:spTree>
    <p:extLst>
      <p:ext uri="{BB962C8B-B14F-4D97-AF65-F5344CB8AC3E}">
        <p14:creationId xmlns:p14="http://schemas.microsoft.com/office/powerpoint/2010/main" val="209935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F9D26-3D55-4B4D-B492-5737F29C1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0DA244-FDA1-4EE1-9F90-8435B8163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8200" y="-228600"/>
            <a:ext cx="10820400" cy="7239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7988870-9540-47C3-A630-B5A6AEFB28CD}"/>
              </a:ext>
            </a:extLst>
          </p:cNvPr>
          <p:cNvSpPr/>
          <p:nvPr/>
        </p:nvSpPr>
        <p:spPr>
          <a:xfrm>
            <a:off x="1447800" y="1443841"/>
            <a:ext cx="70104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 chữ viết của các lứa tuổi:</a:t>
            </a:r>
          </a:p>
          <a:p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Nhà trẻ: Không có môi trường chữ</a:t>
            </a:r>
          </a:p>
          <a:p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+ 3-4 tuổi: Sử dụng chữ in hoa, in thường. Không yêu cầu dán tên trên các vật dụng, chỉ dán tên khái quát. Vd: đồ dùng tạo hình. </a:t>
            </a:r>
          </a:p>
          <a:p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+ 4-5 tuổi: Sử dụng 3 kiểu chữ in hoa, in thường và chữ viết thường; Không yêu cầu dán tên trên các vật dụng Không yêu cầu dán tên trên các vật dụng, chỉ dán tên khái quát.Vd: đồ dùng tạo hình.</a:t>
            </a:r>
          </a:p>
          <a:p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+ 5-6 tuổi: Đa dạng các kiểu chữ; nhiều chữ ; các vật dụng trong lớp đều dán nhãn ( viết chi tiết). </a:t>
            </a:r>
          </a:p>
        </p:txBody>
      </p:sp>
    </p:spTree>
    <p:extLst>
      <p:ext uri="{BB962C8B-B14F-4D97-AF65-F5344CB8AC3E}">
        <p14:creationId xmlns:p14="http://schemas.microsoft.com/office/powerpoint/2010/main" val="426074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2947</TotalTime>
  <Words>3153</Words>
  <Application>Microsoft Office PowerPoint</Application>
  <PresentationFormat>On-screen Show (4:3)</PresentationFormat>
  <Paragraphs>238</Paragraphs>
  <Slides>73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0" baseType="lpstr">
      <vt:lpstr>Arial</vt:lpstr>
      <vt:lpstr>Calibri</vt:lpstr>
      <vt:lpstr>Courier New</vt:lpstr>
      <vt:lpstr>Patrick Hand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lưu ý khi tổ chức các hoạt động cho trẻ làm quen với việc đọc và viết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Căn cứ theo Văn bản hợp nhất số 01/ VBHN- BGDĐT ngày 13 tháng 4 năm 2021 của Bộ Giáo dục và Đào tạo về ban hành Chương trình Giáo dục mầm non.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Mức độ cho trẻ làm quen việc đọc</vt:lpstr>
      <vt:lpstr>Mức độ cho trẻ làm quen việc viết</vt:lpstr>
      <vt:lpstr>PowerPoint Presentation</vt:lpstr>
      <vt:lpstr>Tóm lại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Vẽ, xếp chữ trên khay bột, cát </vt:lpstr>
      <vt:lpstr>PowerPoint Presentation</vt:lpstr>
      <vt:lpstr>PowerPoint Presentation</vt:lpstr>
      <vt:lpstr>Xâu dây chữ cái</vt:lpstr>
      <vt:lpstr>Trò chơi vòng quay vui nhộn</vt:lpstr>
      <vt:lpstr>PowerPoint Presentation</vt:lpstr>
      <vt:lpstr>Trò chơi Bé vui học chữ cùng với 1 hình thức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Ví dụ: lấy ý tưởng từ bài tập trên</vt:lpstr>
      <vt:lpstr>Một số cách tham khảo các bài tập trò chơi LQCV  trên mạng internest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314</cp:revision>
  <cp:lastPrinted>2022-05-05T04:24:44Z</cp:lastPrinted>
  <dcterms:created xsi:type="dcterms:W3CDTF">2022-04-23T08:20:17Z</dcterms:created>
  <dcterms:modified xsi:type="dcterms:W3CDTF">2022-08-25T07:23:45Z</dcterms:modified>
</cp:coreProperties>
</file>